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48" r:id="rId2"/>
  </p:sldMasterIdLst>
  <p:notesMasterIdLst>
    <p:notesMasterId r:id="rId50"/>
  </p:notesMasterIdLst>
  <p:sldIdLst>
    <p:sldId id="256" r:id="rId3"/>
    <p:sldId id="297" r:id="rId4"/>
    <p:sldId id="350" r:id="rId5"/>
    <p:sldId id="425" r:id="rId6"/>
    <p:sldId id="458" r:id="rId7"/>
    <p:sldId id="506" r:id="rId8"/>
    <p:sldId id="504" r:id="rId9"/>
    <p:sldId id="505" r:id="rId10"/>
    <p:sldId id="478" r:id="rId11"/>
    <p:sldId id="452" r:id="rId12"/>
    <p:sldId id="502" r:id="rId13"/>
    <p:sldId id="485" r:id="rId14"/>
    <p:sldId id="510" r:id="rId15"/>
    <p:sldId id="513" r:id="rId16"/>
    <p:sldId id="520" r:id="rId17"/>
    <p:sldId id="518" r:id="rId18"/>
    <p:sldId id="519" r:id="rId19"/>
    <p:sldId id="509" r:id="rId20"/>
    <p:sldId id="517" r:id="rId21"/>
    <p:sldId id="516" r:id="rId22"/>
    <p:sldId id="522" r:id="rId23"/>
    <p:sldId id="507" r:id="rId24"/>
    <p:sldId id="521" r:id="rId25"/>
    <p:sldId id="514" r:id="rId26"/>
    <p:sldId id="515" r:id="rId27"/>
    <p:sldId id="508" r:id="rId28"/>
    <p:sldId id="512" r:id="rId29"/>
    <p:sldId id="525" r:id="rId30"/>
    <p:sldId id="511" r:id="rId31"/>
    <p:sldId id="451" r:id="rId32"/>
    <p:sldId id="524" r:id="rId33"/>
    <p:sldId id="424" r:id="rId34"/>
    <p:sldId id="529" r:id="rId35"/>
    <p:sldId id="528" r:id="rId36"/>
    <p:sldId id="532" r:id="rId37"/>
    <p:sldId id="533" r:id="rId38"/>
    <p:sldId id="535" r:id="rId39"/>
    <p:sldId id="536" r:id="rId40"/>
    <p:sldId id="447" r:id="rId41"/>
    <p:sldId id="526" r:id="rId42"/>
    <p:sldId id="530" r:id="rId43"/>
    <p:sldId id="531" r:id="rId44"/>
    <p:sldId id="527" r:id="rId45"/>
    <p:sldId id="534" r:id="rId46"/>
    <p:sldId id="498" r:id="rId47"/>
    <p:sldId id="463" r:id="rId48"/>
    <p:sldId id="261" r:id="rId49"/>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7A55CD-3833-464E-90CE-0C3AA80F3430}">
          <p14:sldIdLst>
            <p14:sldId id="256"/>
            <p14:sldId id="297"/>
            <p14:sldId id="350"/>
          </p14:sldIdLst>
        </p14:section>
        <p14:section name="AI ML DL" id="{A8FF8614-A9AC-4EF9-8DE8-1E8604EFA254}">
          <p14:sldIdLst>
            <p14:sldId id="425"/>
            <p14:sldId id="458"/>
            <p14:sldId id="506"/>
            <p14:sldId id="504"/>
            <p14:sldId id="505"/>
            <p14:sldId id="478"/>
            <p14:sldId id="452"/>
          </p14:sldIdLst>
        </p14:section>
        <p14:section name="Konsep Deep Neural Network" id="{85B340D7-07BA-46A0-88B2-DB484D4AB063}">
          <p14:sldIdLst>
            <p14:sldId id="502"/>
            <p14:sldId id="485"/>
            <p14:sldId id="510"/>
            <p14:sldId id="513"/>
            <p14:sldId id="520"/>
            <p14:sldId id="518"/>
            <p14:sldId id="519"/>
            <p14:sldId id="509"/>
            <p14:sldId id="517"/>
            <p14:sldId id="516"/>
            <p14:sldId id="522"/>
            <p14:sldId id="507"/>
            <p14:sldId id="521"/>
            <p14:sldId id="514"/>
            <p14:sldId id="515"/>
            <p14:sldId id="508"/>
            <p14:sldId id="512"/>
            <p14:sldId id="525"/>
            <p14:sldId id="511"/>
          </p14:sldIdLst>
        </p14:section>
        <p14:section name="Models of Deep Learning" id="{2B12727C-31BA-40AC-8FA9-185CE1F171D8}">
          <p14:sldIdLst>
            <p14:sldId id="451"/>
            <p14:sldId id="524"/>
          </p14:sldIdLst>
        </p14:section>
        <p14:section name="Transfer Learning" id="{ADE52619-8DE2-4BC9-8C1E-323167B5D2CE}">
          <p14:sldIdLst>
            <p14:sldId id="424"/>
            <p14:sldId id="529"/>
            <p14:sldId id="528"/>
            <p14:sldId id="532"/>
            <p14:sldId id="533"/>
            <p14:sldId id="535"/>
            <p14:sldId id="536"/>
          </p14:sldIdLst>
        </p14:section>
        <p14:section name="Deep Learning Metrics" id="{A09A5B93-4513-4CE6-BACA-754EC658F4DF}">
          <p14:sldIdLst>
            <p14:sldId id="447"/>
            <p14:sldId id="526"/>
            <p14:sldId id="530"/>
            <p14:sldId id="531"/>
            <p14:sldId id="527"/>
            <p14:sldId id="534"/>
            <p14:sldId id="498"/>
            <p14:sldId id="463"/>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3E3E3"/>
    <a:srgbClr val="D5D7D5"/>
    <a:srgbClr val="0C1562"/>
    <a:srgbClr val="014A73"/>
    <a:srgbClr val="F9B91B"/>
    <a:srgbClr val="F99162"/>
    <a:srgbClr val="4A4A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62" autoAdjust="0"/>
    <p:restoredTop sz="94249" autoAdjust="0"/>
  </p:normalViewPr>
  <p:slideViewPr>
    <p:cSldViewPr snapToGrid="0">
      <p:cViewPr varScale="1">
        <p:scale>
          <a:sx n="68" d="100"/>
          <a:sy n="68" d="100"/>
        </p:scale>
        <p:origin x="5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8C6029-C37E-4183-A3FD-ADC3845F02F8}"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35BA852D-E261-44B7-AA0D-FFED2089595D}">
      <dgm:prSet phldrT="[Text]"/>
      <dgm:spPr>
        <a:ln>
          <a:solidFill>
            <a:schemeClr val="bg1">
              <a:lumMod val="75000"/>
            </a:schemeClr>
          </a:solidFill>
        </a:ln>
      </dgm:spPr>
      <dgm:t>
        <a:bodyPr/>
        <a:lstStyle/>
        <a:p>
          <a:r>
            <a:rPr lang="en-US" dirty="0"/>
            <a:t>Intro to Data Science</a:t>
          </a:r>
        </a:p>
      </dgm:t>
    </dgm:pt>
    <dgm:pt modelId="{D623E3C8-DEA0-4060-9D51-1D8B217A1E01}" type="parTrans" cxnId="{F8ED81BC-002F-402B-ADAC-08A5CFF05E85}">
      <dgm:prSet/>
      <dgm:spPr/>
      <dgm:t>
        <a:bodyPr/>
        <a:lstStyle/>
        <a:p>
          <a:endParaRPr lang="en-US"/>
        </a:p>
      </dgm:t>
    </dgm:pt>
    <dgm:pt modelId="{5CD150B9-D215-46F5-BBC7-5CC8C9AEAF97}" type="sibTrans" cxnId="{F8ED81BC-002F-402B-ADAC-08A5CFF05E85}">
      <dgm:prSet/>
      <dgm:spPr/>
      <dgm:t>
        <a:bodyPr/>
        <a:lstStyle/>
        <a:p>
          <a:endParaRPr lang="en-US"/>
        </a:p>
      </dgm:t>
    </dgm:pt>
    <dgm:pt modelId="{2AA4ED79-408C-43D5-90E3-3E03502D6709}">
      <dgm:prSet phldrT="[Text]"/>
      <dgm:spPr/>
      <dgm:t>
        <a:bodyPr/>
        <a:lstStyle/>
        <a:p>
          <a:r>
            <a:rPr lang="en-US" dirty="0"/>
            <a:t>Machine Learning</a:t>
          </a:r>
        </a:p>
      </dgm:t>
    </dgm:pt>
    <dgm:pt modelId="{5A3FD6D7-5F01-4CC2-BD55-F03F8B35D77C}" type="parTrans" cxnId="{B31D9962-51BF-49C4-BB23-00AB5C07FED3}">
      <dgm:prSet/>
      <dgm:spPr/>
      <dgm:t>
        <a:bodyPr/>
        <a:lstStyle/>
        <a:p>
          <a:endParaRPr lang="en-US"/>
        </a:p>
      </dgm:t>
    </dgm:pt>
    <dgm:pt modelId="{063D688A-A90B-4A96-B22B-304EA572E7D9}" type="sibTrans" cxnId="{B31D9962-51BF-49C4-BB23-00AB5C07FED3}">
      <dgm:prSet/>
      <dgm:spPr/>
      <dgm:t>
        <a:bodyPr/>
        <a:lstStyle/>
        <a:p>
          <a:endParaRPr lang="en-US"/>
        </a:p>
      </dgm:t>
    </dgm:pt>
    <dgm:pt modelId="{D3C957E5-13D0-4741-8179-C7FE20B618A8}">
      <dgm:prSet phldrT="[Text]"/>
      <dgm:spPr/>
      <dgm:t>
        <a:bodyPr/>
        <a:lstStyle/>
        <a:p>
          <a:r>
            <a:rPr lang="en-US" dirty="0"/>
            <a:t>Deep Learning</a:t>
          </a:r>
        </a:p>
      </dgm:t>
    </dgm:pt>
    <dgm:pt modelId="{273DEE50-6011-4E93-A081-CE794C5C2CEE}" type="parTrans" cxnId="{ECA03234-D9F5-45E4-B3F8-6E41CE993EBA}">
      <dgm:prSet/>
      <dgm:spPr/>
      <dgm:t>
        <a:bodyPr/>
        <a:lstStyle/>
        <a:p>
          <a:endParaRPr lang="en-US"/>
        </a:p>
      </dgm:t>
    </dgm:pt>
    <dgm:pt modelId="{95345D56-5848-4DA7-893E-5090987942C8}" type="sibTrans" cxnId="{ECA03234-D9F5-45E4-B3F8-6E41CE993EBA}">
      <dgm:prSet/>
      <dgm:spPr/>
      <dgm:t>
        <a:bodyPr/>
        <a:lstStyle/>
        <a:p>
          <a:endParaRPr lang="en-US"/>
        </a:p>
      </dgm:t>
    </dgm:pt>
    <dgm:pt modelId="{27E9BBA8-7957-4411-88E7-FBAFD571850B}" type="pres">
      <dgm:prSet presAssocID="{D58C6029-C37E-4183-A3FD-ADC3845F02F8}" presName="Name0" presStyleCnt="0">
        <dgm:presLayoutVars>
          <dgm:chMax val="11"/>
          <dgm:chPref val="11"/>
          <dgm:dir/>
          <dgm:resizeHandles/>
        </dgm:presLayoutVars>
      </dgm:prSet>
      <dgm:spPr/>
    </dgm:pt>
    <dgm:pt modelId="{B2EA47C4-4715-4E54-B965-A30DA497347B}" type="pres">
      <dgm:prSet presAssocID="{D3C957E5-13D0-4741-8179-C7FE20B618A8}" presName="Accent3" presStyleCnt="0"/>
      <dgm:spPr/>
    </dgm:pt>
    <dgm:pt modelId="{3BB31797-566D-4573-BBD8-CCF88D6384F4}" type="pres">
      <dgm:prSet presAssocID="{D3C957E5-13D0-4741-8179-C7FE20B618A8}" presName="Accent" presStyleLbl="node1" presStyleIdx="0" presStyleCnt="3"/>
      <dgm:spPr/>
    </dgm:pt>
    <dgm:pt modelId="{EFB51778-D81F-4E2B-8CE1-E3A9D21E90F7}" type="pres">
      <dgm:prSet presAssocID="{D3C957E5-13D0-4741-8179-C7FE20B618A8}" presName="ParentBackground3" presStyleCnt="0"/>
      <dgm:spPr/>
    </dgm:pt>
    <dgm:pt modelId="{EB14963B-E890-4DE3-A061-4887C3571D45}" type="pres">
      <dgm:prSet presAssocID="{D3C957E5-13D0-4741-8179-C7FE20B618A8}" presName="ParentBackground" presStyleLbl="fgAcc1" presStyleIdx="0" presStyleCnt="3"/>
      <dgm:spPr/>
    </dgm:pt>
    <dgm:pt modelId="{43B6BBAB-3093-48D2-A1E7-28D26D5F0D4A}" type="pres">
      <dgm:prSet presAssocID="{D3C957E5-13D0-4741-8179-C7FE20B618A8}" presName="Parent3" presStyleLbl="revTx" presStyleIdx="0" presStyleCnt="0">
        <dgm:presLayoutVars>
          <dgm:chMax val="1"/>
          <dgm:chPref val="1"/>
          <dgm:bulletEnabled val="1"/>
        </dgm:presLayoutVars>
      </dgm:prSet>
      <dgm:spPr/>
    </dgm:pt>
    <dgm:pt modelId="{9ADD28D8-9920-4EA7-813F-5CED1233E800}" type="pres">
      <dgm:prSet presAssocID="{2AA4ED79-408C-43D5-90E3-3E03502D6709}" presName="Accent2" presStyleCnt="0"/>
      <dgm:spPr/>
    </dgm:pt>
    <dgm:pt modelId="{FCFA8736-4764-49AE-826A-0BF1BFBBBDB7}" type="pres">
      <dgm:prSet presAssocID="{2AA4ED79-408C-43D5-90E3-3E03502D6709}" presName="Accent" presStyleLbl="node1" presStyleIdx="1" presStyleCnt="3"/>
      <dgm:spPr>
        <a:solidFill>
          <a:schemeClr val="bg1">
            <a:lumMod val="65000"/>
          </a:schemeClr>
        </a:solidFill>
      </dgm:spPr>
    </dgm:pt>
    <dgm:pt modelId="{0FA80EDA-EA6D-49A0-AE47-E9CFC722714A}" type="pres">
      <dgm:prSet presAssocID="{2AA4ED79-408C-43D5-90E3-3E03502D6709}" presName="ParentBackground2" presStyleCnt="0"/>
      <dgm:spPr/>
    </dgm:pt>
    <dgm:pt modelId="{F7B6D07C-48EB-49E5-B9E6-4469C32A8752}" type="pres">
      <dgm:prSet presAssocID="{2AA4ED79-408C-43D5-90E3-3E03502D6709}" presName="ParentBackground" presStyleLbl="fgAcc1" presStyleIdx="1" presStyleCnt="3"/>
      <dgm:spPr/>
    </dgm:pt>
    <dgm:pt modelId="{ECE2AC4B-8B5E-4AF5-8A1C-A48B94443ABD}" type="pres">
      <dgm:prSet presAssocID="{2AA4ED79-408C-43D5-90E3-3E03502D6709}" presName="Parent2" presStyleLbl="revTx" presStyleIdx="0" presStyleCnt="0">
        <dgm:presLayoutVars>
          <dgm:chMax val="1"/>
          <dgm:chPref val="1"/>
          <dgm:bulletEnabled val="1"/>
        </dgm:presLayoutVars>
      </dgm:prSet>
      <dgm:spPr/>
    </dgm:pt>
    <dgm:pt modelId="{09F8C5D6-4C09-4D5A-BD1B-321AA64CA78B}" type="pres">
      <dgm:prSet presAssocID="{35BA852D-E261-44B7-AA0D-FFED2089595D}" presName="Accent1" presStyleCnt="0"/>
      <dgm:spPr/>
    </dgm:pt>
    <dgm:pt modelId="{8272177A-9F91-4710-BE47-7A09E5E4CF6A}" type="pres">
      <dgm:prSet presAssocID="{35BA852D-E261-44B7-AA0D-FFED2089595D}" presName="Accent" presStyleLbl="node1" presStyleIdx="2" presStyleCnt="3"/>
      <dgm:spPr>
        <a:solidFill>
          <a:schemeClr val="bg1">
            <a:lumMod val="65000"/>
          </a:schemeClr>
        </a:solidFill>
      </dgm:spPr>
    </dgm:pt>
    <dgm:pt modelId="{38FECBD5-3D57-4739-9AE3-B9235596C672}" type="pres">
      <dgm:prSet presAssocID="{35BA852D-E261-44B7-AA0D-FFED2089595D}" presName="ParentBackground1" presStyleCnt="0"/>
      <dgm:spPr/>
    </dgm:pt>
    <dgm:pt modelId="{9D4CB60D-5762-481D-83BC-CF0764B2C1E6}" type="pres">
      <dgm:prSet presAssocID="{35BA852D-E261-44B7-AA0D-FFED2089595D}" presName="ParentBackground" presStyleLbl="fgAcc1" presStyleIdx="2" presStyleCnt="3"/>
      <dgm:spPr/>
    </dgm:pt>
    <dgm:pt modelId="{B3DA5196-4CF9-46B6-9DD6-5A4562DCC4BA}" type="pres">
      <dgm:prSet presAssocID="{35BA852D-E261-44B7-AA0D-FFED2089595D}" presName="Parent1" presStyleLbl="revTx" presStyleIdx="0" presStyleCnt="0">
        <dgm:presLayoutVars>
          <dgm:chMax val="1"/>
          <dgm:chPref val="1"/>
          <dgm:bulletEnabled val="1"/>
        </dgm:presLayoutVars>
      </dgm:prSet>
      <dgm:spPr/>
    </dgm:pt>
  </dgm:ptLst>
  <dgm:cxnLst>
    <dgm:cxn modelId="{D34E7F00-391A-403A-9572-D6C6F9B9C230}" type="presOf" srcId="{35BA852D-E261-44B7-AA0D-FFED2089595D}" destId="{B3DA5196-4CF9-46B6-9DD6-5A4562DCC4BA}" srcOrd="1" destOrd="0" presId="urn:microsoft.com/office/officeart/2011/layout/CircleProcess"/>
    <dgm:cxn modelId="{C3CAEE26-2618-45CB-BB66-31F005A4DFC9}" type="presOf" srcId="{D3C957E5-13D0-4741-8179-C7FE20B618A8}" destId="{EB14963B-E890-4DE3-A061-4887C3571D45}" srcOrd="0" destOrd="0" presId="urn:microsoft.com/office/officeart/2011/layout/CircleProcess"/>
    <dgm:cxn modelId="{1E18002F-2BB3-40DF-9169-C4B516B392C7}" type="presOf" srcId="{35BA852D-E261-44B7-AA0D-FFED2089595D}" destId="{9D4CB60D-5762-481D-83BC-CF0764B2C1E6}" srcOrd="0" destOrd="0" presId="urn:microsoft.com/office/officeart/2011/layout/CircleProcess"/>
    <dgm:cxn modelId="{ECA03234-D9F5-45E4-B3F8-6E41CE993EBA}" srcId="{D58C6029-C37E-4183-A3FD-ADC3845F02F8}" destId="{D3C957E5-13D0-4741-8179-C7FE20B618A8}" srcOrd="2" destOrd="0" parTransId="{273DEE50-6011-4E93-A081-CE794C5C2CEE}" sibTransId="{95345D56-5848-4DA7-893E-5090987942C8}"/>
    <dgm:cxn modelId="{32842D3E-F9CB-4267-B3C7-AD960117EAA5}" type="presOf" srcId="{D3C957E5-13D0-4741-8179-C7FE20B618A8}" destId="{43B6BBAB-3093-48D2-A1E7-28D26D5F0D4A}" srcOrd="1" destOrd="0" presId="urn:microsoft.com/office/officeart/2011/layout/CircleProcess"/>
    <dgm:cxn modelId="{B31D9962-51BF-49C4-BB23-00AB5C07FED3}" srcId="{D58C6029-C37E-4183-A3FD-ADC3845F02F8}" destId="{2AA4ED79-408C-43D5-90E3-3E03502D6709}" srcOrd="1" destOrd="0" parTransId="{5A3FD6D7-5F01-4CC2-BD55-F03F8B35D77C}" sibTransId="{063D688A-A90B-4A96-B22B-304EA572E7D9}"/>
    <dgm:cxn modelId="{EEC4E4A4-1E86-46B2-B9FB-34FF32F16321}" type="presOf" srcId="{2AA4ED79-408C-43D5-90E3-3E03502D6709}" destId="{F7B6D07C-48EB-49E5-B9E6-4469C32A8752}" srcOrd="0" destOrd="0" presId="urn:microsoft.com/office/officeart/2011/layout/CircleProcess"/>
    <dgm:cxn modelId="{F8ED81BC-002F-402B-ADAC-08A5CFF05E85}" srcId="{D58C6029-C37E-4183-A3FD-ADC3845F02F8}" destId="{35BA852D-E261-44B7-AA0D-FFED2089595D}" srcOrd="0" destOrd="0" parTransId="{D623E3C8-DEA0-4060-9D51-1D8B217A1E01}" sibTransId="{5CD150B9-D215-46F5-BBC7-5CC8C9AEAF97}"/>
    <dgm:cxn modelId="{F2E954D9-FD36-40C4-BA02-93E779A38BF5}" type="presOf" srcId="{2AA4ED79-408C-43D5-90E3-3E03502D6709}" destId="{ECE2AC4B-8B5E-4AF5-8A1C-A48B94443ABD}" srcOrd="1" destOrd="0" presId="urn:microsoft.com/office/officeart/2011/layout/CircleProcess"/>
    <dgm:cxn modelId="{119F23F1-F4F1-40C9-A0B7-88AEB55DCE84}" type="presOf" srcId="{D58C6029-C37E-4183-A3FD-ADC3845F02F8}" destId="{27E9BBA8-7957-4411-88E7-FBAFD571850B}" srcOrd="0" destOrd="0" presId="urn:microsoft.com/office/officeart/2011/layout/CircleProcess"/>
    <dgm:cxn modelId="{4445D3E4-952B-4883-86B2-41F060F73035}" type="presParOf" srcId="{27E9BBA8-7957-4411-88E7-FBAFD571850B}" destId="{B2EA47C4-4715-4E54-B965-A30DA497347B}" srcOrd="0" destOrd="0" presId="urn:microsoft.com/office/officeart/2011/layout/CircleProcess"/>
    <dgm:cxn modelId="{4BDFC429-4091-4B82-A447-626222931AC2}" type="presParOf" srcId="{B2EA47C4-4715-4E54-B965-A30DA497347B}" destId="{3BB31797-566D-4573-BBD8-CCF88D6384F4}" srcOrd="0" destOrd="0" presId="urn:microsoft.com/office/officeart/2011/layout/CircleProcess"/>
    <dgm:cxn modelId="{79775609-6F6E-47A0-8C17-38E6538C80E3}" type="presParOf" srcId="{27E9BBA8-7957-4411-88E7-FBAFD571850B}" destId="{EFB51778-D81F-4E2B-8CE1-E3A9D21E90F7}" srcOrd="1" destOrd="0" presId="urn:microsoft.com/office/officeart/2011/layout/CircleProcess"/>
    <dgm:cxn modelId="{F246585A-D98A-4CCE-B483-838C52F73AA4}" type="presParOf" srcId="{EFB51778-D81F-4E2B-8CE1-E3A9D21E90F7}" destId="{EB14963B-E890-4DE3-A061-4887C3571D45}" srcOrd="0" destOrd="0" presId="urn:microsoft.com/office/officeart/2011/layout/CircleProcess"/>
    <dgm:cxn modelId="{64410A5B-AC02-4538-AFC2-B0DC8DC45FB9}" type="presParOf" srcId="{27E9BBA8-7957-4411-88E7-FBAFD571850B}" destId="{43B6BBAB-3093-48D2-A1E7-28D26D5F0D4A}" srcOrd="2" destOrd="0" presId="urn:microsoft.com/office/officeart/2011/layout/CircleProcess"/>
    <dgm:cxn modelId="{6D0CA9B4-A426-4701-960C-AB259CB6AB04}" type="presParOf" srcId="{27E9BBA8-7957-4411-88E7-FBAFD571850B}" destId="{9ADD28D8-9920-4EA7-813F-5CED1233E800}" srcOrd="3" destOrd="0" presId="urn:microsoft.com/office/officeart/2011/layout/CircleProcess"/>
    <dgm:cxn modelId="{89770DE8-B0CA-44B0-8954-86265F82AB80}" type="presParOf" srcId="{9ADD28D8-9920-4EA7-813F-5CED1233E800}" destId="{FCFA8736-4764-49AE-826A-0BF1BFBBBDB7}" srcOrd="0" destOrd="0" presId="urn:microsoft.com/office/officeart/2011/layout/CircleProcess"/>
    <dgm:cxn modelId="{F9A0DCEC-7EC0-4E6E-9405-FE4E34917D09}" type="presParOf" srcId="{27E9BBA8-7957-4411-88E7-FBAFD571850B}" destId="{0FA80EDA-EA6D-49A0-AE47-E9CFC722714A}" srcOrd="4" destOrd="0" presId="urn:microsoft.com/office/officeart/2011/layout/CircleProcess"/>
    <dgm:cxn modelId="{328987E1-2C09-405A-8DA9-953FF8FA5B64}" type="presParOf" srcId="{0FA80EDA-EA6D-49A0-AE47-E9CFC722714A}" destId="{F7B6D07C-48EB-49E5-B9E6-4469C32A8752}" srcOrd="0" destOrd="0" presId="urn:microsoft.com/office/officeart/2011/layout/CircleProcess"/>
    <dgm:cxn modelId="{0961226B-5D54-494F-8CAA-F6BD0FB4A267}" type="presParOf" srcId="{27E9BBA8-7957-4411-88E7-FBAFD571850B}" destId="{ECE2AC4B-8B5E-4AF5-8A1C-A48B94443ABD}" srcOrd="5" destOrd="0" presId="urn:microsoft.com/office/officeart/2011/layout/CircleProcess"/>
    <dgm:cxn modelId="{073DA3B7-B6EC-4A00-81CD-99C157162124}" type="presParOf" srcId="{27E9BBA8-7957-4411-88E7-FBAFD571850B}" destId="{09F8C5D6-4C09-4D5A-BD1B-321AA64CA78B}" srcOrd="6" destOrd="0" presId="urn:microsoft.com/office/officeart/2011/layout/CircleProcess"/>
    <dgm:cxn modelId="{88B3653C-438A-4201-9173-65345D0605DC}" type="presParOf" srcId="{09F8C5D6-4C09-4D5A-BD1B-321AA64CA78B}" destId="{8272177A-9F91-4710-BE47-7A09E5E4CF6A}" srcOrd="0" destOrd="0" presId="urn:microsoft.com/office/officeart/2011/layout/CircleProcess"/>
    <dgm:cxn modelId="{D72675FF-D68A-411A-95EC-A8E0823BCF4E}" type="presParOf" srcId="{27E9BBA8-7957-4411-88E7-FBAFD571850B}" destId="{38FECBD5-3D57-4739-9AE3-B9235596C672}" srcOrd="7" destOrd="0" presId="urn:microsoft.com/office/officeart/2011/layout/CircleProcess"/>
    <dgm:cxn modelId="{AFBA5F8C-207D-4858-A491-03CA288F5BBB}" type="presParOf" srcId="{38FECBD5-3D57-4739-9AE3-B9235596C672}" destId="{9D4CB60D-5762-481D-83BC-CF0764B2C1E6}" srcOrd="0" destOrd="0" presId="urn:microsoft.com/office/officeart/2011/layout/CircleProcess"/>
    <dgm:cxn modelId="{8626CB1F-0F35-494E-883C-B6B24A065ED0}" type="presParOf" srcId="{27E9BBA8-7957-4411-88E7-FBAFD571850B}" destId="{B3DA5196-4CF9-46B6-9DD6-5A4562DCC4BA}"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31797-566D-4573-BBD8-CCF88D6384F4}">
      <dsp:nvSpPr>
        <dsp:cNvPr id="0" name=""/>
        <dsp:cNvSpPr/>
      </dsp:nvSpPr>
      <dsp:spPr>
        <a:xfrm>
          <a:off x="7608987" y="1263600"/>
          <a:ext cx="3347247" cy="33478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14963B-E890-4DE3-A061-4887C3571D45}">
      <dsp:nvSpPr>
        <dsp:cNvPr id="0" name=""/>
        <dsp:cNvSpPr/>
      </dsp:nvSpPr>
      <dsp:spPr>
        <a:xfrm>
          <a:off x="7720126" y="1375216"/>
          <a:ext cx="3124969" cy="3124636"/>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US" sz="4700" kern="1200" dirty="0"/>
            <a:t>Deep Learning</a:t>
          </a:r>
        </a:p>
      </dsp:txBody>
      <dsp:txXfrm>
        <a:off x="8166861" y="1821676"/>
        <a:ext cx="2231498" cy="2231715"/>
      </dsp:txXfrm>
    </dsp:sp>
    <dsp:sp modelId="{FCFA8736-4764-49AE-826A-0BF1BFBBBDB7}">
      <dsp:nvSpPr>
        <dsp:cNvPr id="0" name=""/>
        <dsp:cNvSpPr/>
      </dsp:nvSpPr>
      <dsp:spPr>
        <a:xfrm rot="2700000">
          <a:off x="4153542" y="1267647"/>
          <a:ext cx="3339185" cy="3339185"/>
        </a:xfrm>
        <a:prstGeom prst="teardrop">
          <a:avLst>
            <a:gd name="adj" fmla="val 100000"/>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B6D07C-48EB-49E5-B9E6-4469C32A8752}">
      <dsp:nvSpPr>
        <dsp:cNvPr id="0" name=""/>
        <dsp:cNvSpPr/>
      </dsp:nvSpPr>
      <dsp:spPr>
        <a:xfrm>
          <a:off x="4260650" y="1375216"/>
          <a:ext cx="3124969" cy="3124636"/>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US" sz="4700" kern="1200" dirty="0"/>
            <a:t>Machine Learning</a:t>
          </a:r>
        </a:p>
      </dsp:txBody>
      <dsp:txXfrm>
        <a:off x="4707385" y="1821676"/>
        <a:ext cx="2231498" cy="2231715"/>
      </dsp:txXfrm>
    </dsp:sp>
    <dsp:sp modelId="{8272177A-9F91-4710-BE47-7A09E5E4CF6A}">
      <dsp:nvSpPr>
        <dsp:cNvPr id="0" name=""/>
        <dsp:cNvSpPr/>
      </dsp:nvSpPr>
      <dsp:spPr>
        <a:xfrm rot="2700000">
          <a:off x="694066" y="1267647"/>
          <a:ext cx="3339185" cy="3339185"/>
        </a:xfrm>
        <a:prstGeom prst="teardrop">
          <a:avLst>
            <a:gd name="adj" fmla="val 100000"/>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4CB60D-5762-481D-83BC-CF0764B2C1E6}">
      <dsp:nvSpPr>
        <dsp:cNvPr id="0" name=""/>
        <dsp:cNvSpPr/>
      </dsp:nvSpPr>
      <dsp:spPr>
        <a:xfrm>
          <a:off x="801174" y="1375216"/>
          <a:ext cx="3124969" cy="3124636"/>
        </a:xfrm>
        <a:prstGeom prst="ellipse">
          <a:avLst/>
        </a:prstGeom>
        <a:solidFill>
          <a:schemeClr val="lt1">
            <a:alpha val="90000"/>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US" sz="4700" kern="1200" dirty="0"/>
            <a:t>Intro to Data Science</a:t>
          </a:r>
        </a:p>
      </dsp:txBody>
      <dsp:txXfrm>
        <a:off x="1247909" y="1821676"/>
        <a:ext cx="2231498" cy="2231715"/>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DAE73-953D-4B9B-8DAA-9D0B7A293630}" type="datetimeFigureOut">
              <a:rPr lang="en-US" smtClean="0"/>
              <a:t>2/23/2021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D938E-48B3-47C4-8F0E-A3844FED93EA}" type="slidenum">
              <a:rPr lang="en-US" smtClean="0"/>
              <a:t>‹#›</a:t>
            </a:fld>
            <a:endParaRPr lang="en-US" dirty="0"/>
          </a:p>
        </p:txBody>
      </p:sp>
    </p:spTree>
    <p:extLst>
      <p:ext uri="{BB962C8B-B14F-4D97-AF65-F5344CB8AC3E}">
        <p14:creationId xmlns:p14="http://schemas.microsoft.com/office/powerpoint/2010/main" val="3688041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edium.com/@northof41/what-really-is-the-difference-between-ar-mr-vr-xr-35bed1da1a4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edium.com/@northof41/what-really-is-the-difference-between-ar-mr-vr-xr-35bed1da1a4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edium.com/@northof41/what-really-is-the-difference-between-ar-mr-vr-xr-35bed1da1a4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edium.com/@northof41/what-really-is-the-difference-between-ar-mr-vr-xr-35bed1da1a4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medium.com/@northof41/what-really-is-the-difference-between-ar-mr-vr-xr-35bed1da1a4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edium.com/@northof41/what-really-is-the-difference-between-ar-mr-vr-xr-35bed1da1a4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medium.com/@northof41/what-really-is-the-difference-between-ar-mr-vr-xr-35bed1da1a4e"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northof41/what-really-is-the-difference-between-ar-mr-vr-xr-35bed1da1a4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CE745-5655-4E42-A6B2-7D9A35A283B2}" type="slidenum">
              <a:rPr lang="en-US" smtClean="0"/>
              <a:t>3</a:t>
            </a:fld>
            <a:endParaRPr lang="en-US"/>
          </a:p>
        </p:txBody>
      </p:sp>
    </p:spTree>
    <p:extLst>
      <p:ext uri="{BB962C8B-B14F-4D97-AF65-F5344CB8AC3E}">
        <p14:creationId xmlns:p14="http://schemas.microsoft.com/office/powerpoint/2010/main" val="165887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12</a:t>
            </a:fld>
            <a:endParaRPr lang="en-US" dirty="0"/>
          </a:p>
        </p:txBody>
      </p:sp>
    </p:spTree>
    <p:extLst>
      <p:ext uri="{BB962C8B-B14F-4D97-AF65-F5344CB8AC3E}">
        <p14:creationId xmlns:p14="http://schemas.microsoft.com/office/powerpoint/2010/main" val="2216932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13</a:t>
            </a:fld>
            <a:endParaRPr lang="en-US" dirty="0"/>
          </a:p>
        </p:txBody>
      </p:sp>
    </p:spTree>
    <p:extLst>
      <p:ext uri="{BB962C8B-B14F-4D97-AF65-F5344CB8AC3E}">
        <p14:creationId xmlns:p14="http://schemas.microsoft.com/office/powerpoint/2010/main" val="160841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rPr>
              <a:t>https://www.math.purdue.edu/~nwinovic/figures/feedforward.png</a:t>
            </a:r>
          </a:p>
        </p:txBody>
      </p:sp>
      <p:sp>
        <p:nvSpPr>
          <p:cNvPr id="4" name="Slide Number Placeholder 3"/>
          <p:cNvSpPr>
            <a:spLocks noGrp="1"/>
          </p:cNvSpPr>
          <p:nvPr>
            <p:ph type="sldNum" sz="quarter" idx="5"/>
          </p:nvPr>
        </p:nvSpPr>
        <p:spPr/>
        <p:txBody>
          <a:bodyPr/>
          <a:lstStyle/>
          <a:p>
            <a:fld id="{55DD938E-48B3-47C4-8F0E-A3844FED93EA}" type="slidenum">
              <a:rPr lang="en-US" smtClean="0"/>
              <a:t>14</a:t>
            </a:fld>
            <a:endParaRPr lang="en-US" dirty="0"/>
          </a:p>
        </p:txBody>
      </p:sp>
    </p:spTree>
    <p:extLst>
      <p:ext uri="{BB962C8B-B14F-4D97-AF65-F5344CB8AC3E}">
        <p14:creationId xmlns:p14="http://schemas.microsoft.com/office/powerpoint/2010/main" val="1462815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rPr>
              <a:t>https://www.math.purdue.edu/~nwinovic/figures/feedforward.png</a:t>
            </a:r>
          </a:p>
        </p:txBody>
      </p:sp>
      <p:sp>
        <p:nvSpPr>
          <p:cNvPr id="4" name="Slide Number Placeholder 3"/>
          <p:cNvSpPr>
            <a:spLocks noGrp="1"/>
          </p:cNvSpPr>
          <p:nvPr>
            <p:ph type="sldNum" sz="quarter" idx="5"/>
          </p:nvPr>
        </p:nvSpPr>
        <p:spPr/>
        <p:txBody>
          <a:bodyPr/>
          <a:lstStyle/>
          <a:p>
            <a:fld id="{55DD938E-48B3-47C4-8F0E-A3844FED93EA}" type="slidenum">
              <a:rPr lang="en-US" smtClean="0"/>
              <a:t>15</a:t>
            </a:fld>
            <a:endParaRPr lang="en-US" dirty="0"/>
          </a:p>
        </p:txBody>
      </p:sp>
    </p:spTree>
    <p:extLst>
      <p:ext uri="{BB962C8B-B14F-4D97-AF65-F5344CB8AC3E}">
        <p14:creationId xmlns:p14="http://schemas.microsoft.com/office/powerpoint/2010/main" val="2712076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rPr>
              <a:t>https://www.math.purdue.edu/~nwinovic/figures/feedforward.png</a:t>
            </a:r>
          </a:p>
        </p:txBody>
      </p:sp>
      <p:sp>
        <p:nvSpPr>
          <p:cNvPr id="4" name="Slide Number Placeholder 3"/>
          <p:cNvSpPr>
            <a:spLocks noGrp="1"/>
          </p:cNvSpPr>
          <p:nvPr>
            <p:ph type="sldNum" sz="quarter" idx="5"/>
          </p:nvPr>
        </p:nvSpPr>
        <p:spPr/>
        <p:txBody>
          <a:bodyPr/>
          <a:lstStyle/>
          <a:p>
            <a:fld id="{55DD938E-48B3-47C4-8F0E-A3844FED93EA}" type="slidenum">
              <a:rPr lang="en-US" smtClean="0"/>
              <a:t>16</a:t>
            </a:fld>
            <a:endParaRPr lang="en-US" dirty="0"/>
          </a:p>
        </p:txBody>
      </p:sp>
    </p:spTree>
    <p:extLst>
      <p:ext uri="{BB962C8B-B14F-4D97-AF65-F5344CB8AC3E}">
        <p14:creationId xmlns:p14="http://schemas.microsoft.com/office/powerpoint/2010/main" val="3034229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rPr>
              <a:t>https://www.math.purdue.edu/~nwinovic/figures/feedforward.png</a:t>
            </a:r>
          </a:p>
        </p:txBody>
      </p:sp>
      <p:sp>
        <p:nvSpPr>
          <p:cNvPr id="4" name="Slide Number Placeholder 3"/>
          <p:cNvSpPr>
            <a:spLocks noGrp="1"/>
          </p:cNvSpPr>
          <p:nvPr>
            <p:ph type="sldNum" sz="quarter" idx="5"/>
          </p:nvPr>
        </p:nvSpPr>
        <p:spPr/>
        <p:txBody>
          <a:bodyPr/>
          <a:lstStyle/>
          <a:p>
            <a:fld id="{55DD938E-48B3-47C4-8F0E-A3844FED93EA}" type="slidenum">
              <a:rPr lang="en-US" smtClean="0"/>
              <a:t>17</a:t>
            </a:fld>
            <a:endParaRPr lang="en-US" dirty="0"/>
          </a:p>
        </p:txBody>
      </p:sp>
    </p:spTree>
    <p:extLst>
      <p:ext uri="{BB962C8B-B14F-4D97-AF65-F5344CB8AC3E}">
        <p14:creationId xmlns:p14="http://schemas.microsoft.com/office/powerpoint/2010/main" val="3164340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18</a:t>
            </a:fld>
            <a:endParaRPr lang="en-US" dirty="0"/>
          </a:p>
        </p:txBody>
      </p:sp>
    </p:spTree>
    <p:extLst>
      <p:ext uri="{BB962C8B-B14F-4D97-AF65-F5344CB8AC3E}">
        <p14:creationId xmlns:p14="http://schemas.microsoft.com/office/powerpoint/2010/main" val="354564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19</a:t>
            </a:fld>
            <a:endParaRPr lang="en-US" dirty="0"/>
          </a:p>
        </p:txBody>
      </p:sp>
    </p:spTree>
    <p:extLst>
      <p:ext uri="{BB962C8B-B14F-4D97-AF65-F5344CB8AC3E}">
        <p14:creationId xmlns:p14="http://schemas.microsoft.com/office/powerpoint/2010/main" val="1472251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20</a:t>
            </a:fld>
            <a:endParaRPr lang="en-US" dirty="0"/>
          </a:p>
        </p:txBody>
      </p:sp>
    </p:spTree>
    <p:extLst>
      <p:ext uri="{BB962C8B-B14F-4D97-AF65-F5344CB8AC3E}">
        <p14:creationId xmlns:p14="http://schemas.microsoft.com/office/powerpoint/2010/main" val="3165546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21</a:t>
            </a:fld>
            <a:endParaRPr lang="en-US" dirty="0"/>
          </a:p>
        </p:txBody>
      </p:sp>
    </p:spTree>
    <p:extLst>
      <p:ext uri="{BB962C8B-B14F-4D97-AF65-F5344CB8AC3E}">
        <p14:creationId xmlns:p14="http://schemas.microsoft.com/office/powerpoint/2010/main" val="2003840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hlinkClick r:id="rId3">
                  <a:extLst>
                    <a:ext uri="{A12FA001-AC4F-418D-AE19-62706E023703}">
                      <ahyp:hlinkClr xmlns:ahyp="http://schemas.microsoft.com/office/drawing/2018/hyperlinkcolor" val="tx"/>
                    </a:ext>
                  </a:extLst>
                </a:hlinkClick>
              </a:rPr>
              <a:t>https://www.python.org/dev/peps/pep-0008/</a:t>
            </a:r>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4</a:t>
            </a:fld>
            <a:endParaRPr lang="en-US" dirty="0"/>
          </a:p>
        </p:txBody>
      </p:sp>
    </p:spTree>
    <p:extLst>
      <p:ext uri="{BB962C8B-B14F-4D97-AF65-F5344CB8AC3E}">
        <p14:creationId xmlns:p14="http://schemas.microsoft.com/office/powerpoint/2010/main" val="2444511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22</a:t>
            </a:fld>
            <a:endParaRPr lang="en-US" dirty="0"/>
          </a:p>
        </p:txBody>
      </p:sp>
    </p:spTree>
    <p:extLst>
      <p:ext uri="{BB962C8B-B14F-4D97-AF65-F5344CB8AC3E}">
        <p14:creationId xmlns:p14="http://schemas.microsoft.com/office/powerpoint/2010/main" val="3290318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23</a:t>
            </a:fld>
            <a:endParaRPr lang="en-US" dirty="0"/>
          </a:p>
        </p:txBody>
      </p:sp>
    </p:spTree>
    <p:extLst>
      <p:ext uri="{BB962C8B-B14F-4D97-AF65-F5344CB8AC3E}">
        <p14:creationId xmlns:p14="http://schemas.microsoft.com/office/powerpoint/2010/main" val="4041892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24</a:t>
            </a:fld>
            <a:endParaRPr lang="en-US" dirty="0"/>
          </a:p>
        </p:txBody>
      </p:sp>
    </p:spTree>
    <p:extLst>
      <p:ext uri="{BB962C8B-B14F-4D97-AF65-F5344CB8AC3E}">
        <p14:creationId xmlns:p14="http://schemas.microsoft.com/office/powerpoint/2010/main" val="4222445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rPr>
              <a:t>https://www.analyticsvidhya.com/blog/2020/10/what-is-the-convolutional-neural-network-architecture/</a:t>
            </a:r>
          </a:p>
        </p:txBody>
      </p:sp>
      <p:sp>
        <p:nvSpPr>
          <p:cNvPr id="4" name="Slide Number Placeholder 3"/>
          <p:cNvSpPr>
            <a:spLocks noGrp="1"/>
          </p:cNvSpPr>
          <p:nvPr>
            <p:ph type="sldNum" sz="quarter" idx="5"/>
          </p:nvPr>
        </p:nvSpPr>
        <p:spPr/>
        <p:txBody>
          <a:bodyPr/>
          <a:lstStyle/>
          <a:p>
            <a:fld id="{55DD938E-48B3-47C4-8F0E-A3844FED93EA}" type="slidenum">
              <a:rPr lang="en-US" smtClean="0"/>
              <a:t>25</a:t>
            </a:fld>
            <a:endParaRPr lang="en-US" dirty="0"/>
          </a:p>
        </p:txBody>
      </p:sp>
    </p:spTree>
    <p:extLst>
      <p:ext uri="{BB962C8B-B14F-4D97-AF65-F5344CB8AC3E}">
        <p14:creationId xmlns:p14="http://schemas.microsoft.com/office/powerpoint/2010/main" val="604694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26</a:t>
            </a:fld>
            <a:endParaRPr lang="en-US" dirty="0"/>
          </a:p>
        </p:txBody>
      </p:sp>
    </p:spTree>
    <p:extLst>
      <p:ext uri="{BB962C8B-B14F-4D97-AF65-F5344CB8AC3E}">
        <p14:creationId xmlns:p14="http://schemas.microsoft.com/office/powerpoint/2010/main" val="2344115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27</a:t>
            </a:fld>
            <a:endParaRPr lang="en-US" dirty="0"/>
          </a:p>
        </p:txBody>
      </p:sp>
    </p:spTree>
    <p:extLst>
      <p:ext uri="{BB962C8B-B14F-4D97-AF65-F5344CB8AC3E}">
        <p14:creationId xmlns:p14="http://schemas.microsoft.com/office/powerpoint/2010/main" val="2063528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28</a:t>
            </a:fld>
            <a:endParaRPr lang="en-US" dirty="0"/>
          </a:p>
        </p:txBody>
      </p:sp>
    </p:spTree>
    <p:extLst>
      <p:ext uri="{BB962C8B-B14F-4D97-AF65-F5344CB8AC3E}">
        <p14:creationId xmlns:p14="http://schemas.microsoft.com/office/powerpoint/2010/main" val="4122014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29</a:t>
            </a:fld>
            <a:endParaRPr lang="en-US" dirty="0"/>
          </a:p>
        </p:txBody>
      </p:sp>
    </p:spTree>
    <p:extLst>
      <p:ext uri="{BB962C8B-B14F-4D97-AF65-F5344CB8AC3E}">
        <p14:creationId xmlns:p14="http://schemas.microsoft.com/office/powerpoint/2010/main" val="1128796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30</a:t>
            </a:fld>
            <a:endParaRPr lang="en-US" dirty="0"/>
          </a:p>
        </p:txBody>
      </p:sp>
    </p:spTree>
    <p:extLst>
      <p:ext uri="{BB962C8B-B14F-4D97-AF65-F5344CB8AC3E}">
        <p14:creationId xmlns:p14="http://schemas.microsoft.com/office/powerpoint/2010/main" val="2801458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31</a:t>
            </a:fld>
            <a:endParaRPr lang="en-US" dirty="0"/>
          </a:p>
        </p:txBody>
      </p:sp>
    </p:spTree>
    <p:extLst>
      <p:ext uri="{BB962C8B-B14F-4D97-AF65-F5344CB8AC3E}">
        <p14:creationId xmlns:p14="http://schemas.microsoft.com/office/powerpoint/2010/main" val="10397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5</a:t>
            </a:fld>
            <a:endParaRPr lang="en-US" dirty="0"/>
          </a:p>
        </p:txBody>
      </p:sp>
    </p:spTree>
    <p:extLst>
      <p:ext uri="{BB962C8B-B14F-4D97-AF65-F5344CB8AC3E}">
        <p14:creationId xmlns:p14="http://schemas.microsoft.com/office/powerpoint/2010/main" val="2089639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dirty="0">
                <a:hlinkClick r:id="rId3"/>
              </a:rPr>
              <a:t>https://medium.com/@northof41/what-really-is-the-difference-between-ar-mr-vr-xr-35bed1da1a4e</a:t>
            </a:r>
            <a:endParaRPr lang="en-US" dirty="0">
              <a:solidFill>
                <a:schemeClr val="tx2">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32</a:t>
            </a:fld>
            <a:endParaRPr lang="en-US" dirty="0"/>
          </a:p>
        </p:txBody>
      </p:sp>
    </p:spTree>
    <p:extLst>
      <p:ext uri="{BB962C8B-B14F-4D97-AF65-F5344CB8AC3E}">
        <p14:creationId xmlns:p14="http://schemas.microsoft.com/office/powerpoint/2010/main" val="431546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33</a:t>
            </a:fld>
            <a:endParaRPr lang="en-US" dirty="0"/>
          </a:p>
        </p:txBody>
      </p:sp>
    </p:spTree>
    <p:extLst>
      <p:ext uri="{BB962C8B-B14F-4D97-AF65-F5344CB8AC3E}">
        <p14:creationId xmlns:p14="http://schemas.microsoft.com/office/powerpoint/2010/main" val="1796232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34</a:t>
            </a:fld>
            <a:endParaRPr lang="en-US" dirty="0"/>
          </a:p>
        </p:txBody>
      </p:sp>
    </p:spTree>
    <p:extLst>
      <p:ext uri="{BB962C8B-B14F-4D97-AF65-F5344CB8AC3E}">
        <p14:creationId xmlns:p14="http://schemas.microsoft.com/office/powerpoint/2010/main" val="4214688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35</a:t>
            </a:fld>
            <a:endParaRPr lang="en-US" dirty="0"/>
          </a:p>
        </p:txBody>
      </p:sp>
    </p:spTree>
    <p:extLst>
      <p:ext uri="{BB962C8B-B14F-4D97-AF65-F5344CB8AC3E}">
        <p14:creationId xmlns:p14="http://schemas.microsoft.com/office/powerpoint/2010/main" val="579895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36</a:t>
            </a:fld>
            <a:endParaRPr lang="en-US" dirty="0"/>
          </a:p>
        </p:txBody>
      </p:sp>
    </p:spTree>
    <p:extLst>
      <p:ext uri="{BB962C8B-B14F-4D97-AF65-F5344CB8AC3E}">
        <p14:creationId xmlns:p14="http://schemas.microsoft.com/office/powerpoint/2010/main" val="101097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37</a:t>
            </a:fld>
            <a:endParaRPr lang="en-US" dirty="0"/>
          </a:p>
        </p:txBody>
      </p:sp>
    </p:spTree>
    <p:extLst>
      <p:ext uri="{BB962C8B-B14F-4D97-AF65-F5344CB8AC3E}">
        <p14:creationId xmlns:p14="http://schemas.microsoft.com/office/powerpoint/2010/main" val="2071334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rPr>
              <a:t>https://www.h2o.ai/blog/deep-learning-public-safety/</a:t>
            </a:r>
          </a:p>
        </p:txBody>
      </p:sp>
      <p:sp>
        <p:nvSpPr>
          <p:cNvPr id="4" name="Slide Number Placeholder 3"/>
          <p:cNvSpPr>
            <a:spLocks noGrp="1"/>
          </p:cNvSpPr>
          <p:nvPr>
            <p:ph type="sldNum" sz="quarter" idx="5"/>
          </p:nvPr>
        </p:nvSpPr>
        <p:spPr/>
        <p:txBody>
          <a:bodyPr/>
          <a:lstStyle/>
          <a:p>
            <a:fld id="{55DD938E-48B3-47C4-8F0E-A3844FED93EA}" type="slidenum">
              <a:rPr lang="en-US" smtClean="0"/>
              <a:t>38</a:t>
            </a:fld>
            <a:endParaRPr lang="en-US" dirty="0"/>
          </a:p>
        </p:txBody>
      </p:sp>
    </p:spTree>
    <p:extLst>
      <p:ext uri="{BB962C8B-B14F-4D97-AF65-F5344CB8AC3E}">
        <p14:creationId xmlns:p14="http://schemas.microsoft.com/office/powerpoint/2010/main" val="1284488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dirty="0">
                <a:hlinkClick r:id="rId3"/>
              </a:rPr>
              <a:t>https://medium.com/@northof41/what-really-is-the-difference-between-ar-mr-vr-xr-35bed1da1a4e</a:t>
            </a:r>
            <a:endParaRPr lang="en-US" dirty="0">
              <a:solidFill>
                <a:schemeClr val="tx2">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39</a:t>
            </a:fld>
            <a:endParaRPr lang="en-US" dirty="0"/>
          </a:p>
        </p:txBody>
      </p:sp>
    </p:spTree>
    <p:extLst>
      <p:ext uri="{BB962C8B-B14F-4D97-AF65-F5344CB8AC3E}">
        <p14:creationId xmlns:p14="http://schemas.microsoft.com/office/powerpoint/2010/main" val="2360807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dirty="0">
                <a:hlinkClick r:id="rId3"/>
              </a:rPr>
              <a:t>https://medium.com/@northof41/what-really-is-the-difference-between-ar-mr-vr-xr-35bed1da1a4e</a:t>
            </a:r>
            <a:endParaRPr lang="en-US" dirty="0">
              <a:solidFill>
                <a:schemeClr val="tx2">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40</a:t>
            </a:fld>
            <a:endParaRPr lang="en-US" dirty="0"/>
          </a:p>
        </p:txBody>
      </p:sp>
    </p:spTree>
    <p:extLst>
      <p:ext uri="{BB962C8B-B14F-4D97-AF65-F5344CB8AC3E}">
        <p14:creationId xmlns:p14="http://schemas.microsoft.com/office/powerpoint/2010/main" val="400102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dirty="0">
                <a:hlinkClick r:id="rId3"/>
              </a:rPr>
              <a:t>https://medium.com/@northof41/what-really-is-the-difference-between-ar-mr-vr-xr-35bed1da1a4e</a:t>
            </a:r>
            <a:endParaRPr lang="en-US" dirty="0">
              <a:solidFill>
                <a:schemeClr val="tx2">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41</a:t>
            </a:fld>
            <a:endParaRPr lang="en-US" dirty="0"/>
          </a:p>
        </p:txBody>
      </p:sp>
    </p:spTree>
    <p:extLst>
      <p:ext uri="{BB962C8B-B14F-4D97-AF65-F5344CB8AC3E}">
        <p14:creationId xmlns:p14="http://schemas.microsoft.com/office/powerpoint/2010/main" val="45714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6</a:t>
            </a:fld>
            <a:endParaRPr lang="en-US" dirty="0"/>
          </a:p>
        </p:txBody>
      </p:sp>
    </p:spTree>
    <p:extLst>
      <p:ext uri="{BB962C8B-B14F-4D97-AF65-F5344CB8AC3E}">
        <p14:creationId xmlns:p14="http://schemas.microsoft.com/office/powerpoint/2010/main" val="1017124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42</a:t>
            </a:fld>
            <a:endParaRPr lang="en-US" dirty="0"/>
          </a:p>
        </p:txBody>
      </p:sp>
    </p:spTree>
    <p:extLst>
      <p:ext uri="{BB962C8B-B14F-4D97-AF65-F5344CB8AC3E}">
        <p14:creationId xmlns:p14="http://schemas.microsoft.com/office/powerpoint/2010/main" val="344936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dirty="0">
                <a:hlinkClick r:id="rId3"/>
              </a:rPr>
              <a:t>https://medium.com/@northof41/what-really-is-the-difference-between-ar-mr-vr-xr-35bed1da1a4e</a:t>
            </a:r>
            <a:endParaRPr lang="en-US" dirty="0">
              <a:solidFill>
                <a:schemeClr val="tx2">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43</a:t>
            </a:fld>
            <a:endParaRPr lang="en-US" dirty="0"/>
          </a:p>
        </p:txBody>
      </p:sp>
    </p:spTree>
    <p:extLst>
      <p:ext uri="{BB962C8B-B14F-4D97-AF65-F5344CB8AC3E}">
        <p14:creationId xmlns:p14="http://schemas.microsoft.com/office/powerpoint/2010/main" val="4171734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dirty="0">
                <a:hlinkClick r:id="rId3"/>
              </a:rPr>
              <a:t>https://medium.com/@northof41/what-really-is-the-difference-between-ar-mr-vr-xr-35bed1da1a4e</a:t>
            </a:r>
            <a:endParaRPr lang="en-US" dirty="0">
              <a:solidFill>
                <a:schemeClr val="tx2">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44</a:t>
            </a:fld>
            <a:endParaRPr lang="en-US" dirty="0"/>
          </a:p>
        </p:txBody>
      </p:sp>
    </p:spTree>
    <p:extLst>
      <p:ext uri="{BB962C8B-B14F-4D97-AF65-F5344CB8AC3E}">
        <p14:creationId xmlns:p14="http://schemas.microsoft.com/office/powerpoint/2010/main" val="42123663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dirty="0">
                <a:hlinkClick r:id="rId3"/>
              </a:rPr>
              <a:t>https://medium.com/@northof41/what-really-is-the-difference-between-ar-mr-vr-xr-35bed1da1a4e</a:t>
            </a:r>
            <a:endParaRPr lang="en-US" dirty="0">
              <a:solidFill>
                <a:schemeClr val="tx2">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45</a:t>
            </a:fld>
            <a:endParaRPr lang="en-US" dirty="0"/>
          </a:p>
        </p:txBody>
      </p:sp>
    </p:spTree>
    <p:extLst>
      <p:ext uri="{BB962C8B-B14F-4D97-AF65-F5344CB8AC3E}">
        <p14:creationId xmlns:p14="http://schemas.microsoft.com/office/powerpoint/2010/main" val="3065375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46</a:t>
            </a:fld>
            <a:endParaRPr lang="en-US" noProof="0" dirty="0"/>
          </a:p>
        </p:txBody>
      </p:sp>
    </p:spTree>
    <p:extLst>
      <p:ext uri="{BB962C8B-B14F-4D97-AF65-F5344CB8AC3E}">
        <p14:creationId xmlns:p14="http://schemas.microsoft.com/office/powerpoint/2010/main" val="269764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7</a:t>
            </a:fld>
            <a:endParaRPr lang="en-US" dirty="0"/>
          </a:p>
        </p:txBody>
      </p:sp>
    </p:spTree>
    <p:extLst>
      <p:ext uri="{BB962C8B-B14F-4D97-AF65-F5344CB8AC3E}">
        <p14:creationId xmlns:p14="http://schemas.microsoft.com/office/powerpoint/2010/main" val="101474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8</a:t>
            </a:fld>
            <a:endParaRPr lang="en-US" dirty="0"/>
          </a:p>
        </p:txBody>
      </p:sp>
    </p:spTree>
    <p:extLst>
      <p:ext uri="{BB962C8B-B14F-4D97-AF65-F5344CB8AC3E}">
        <p14:creationId xmlns:p14="http://schemas.microsoft.com/office/powerpoint/2010/main" val="1269452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rPr>
              <a:t>https://www.intel.co.id/content/www/id/id/artificial-intelligence/posts/difference-between-ai-machine-learning-deep-learning.html</a:t>
            </a:r>
          </a:p>
        </p:txBody>
      </p:sp>
      <p:sp>
        <p:nvSpPr>
          <p:cNvPr id="4" name="Slide Number Placeholder 3"/>
          <p:cNvSpPr>
            <a:spLocks noGrp="1"/>
          </p:cNvSpPr>
          <p:nvPr>
            <p:ph type="sldNum" sz="quarter" idx="5"/>
          </p:nvPr>
        </p:nvSpPr>
        <p:spPr/>
        <p:txBody>
          <a:bodyPr/>
          <a:lstStyle/>
          <a:p>
            <a:fld id="{55DD938E-48B3-47C4-8F0E-A3844FED93EA}" type="slidenum">
              <a:rPr lang="en-US" smtClean="0"/>
              <a:t>9</a:t>
            </a:fld>
            <a:endParaRPr lang="en-US" dirty="0"/>
          </a:p>
        </p:txBody>
      </p:sp>
    </p:spTree>
    <p:extLst>
      <p:ext uri="{BB962C8B-B14F-4D97-AF65-F5344CB8AC3E}">
        <p14:creationId xmlns:p14="http://schemas.microsoft.com/office/powerpoint/2010/main" val="1648818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hlinkClick r:id="rId3">
                  <a:extLst>
                    <a:ext uri="{A12FA001-AC4F-418D-AE19-62706E023703}">
                      <ahyp:hlinkClr xmlns:ahyp="http://schemas.microsoft.com/office/drawing/2018/hyperlinkcolor" val="tx"/>
                    </a:ext>
                  </a:extLst>
                </a:hlinkClick>
              </a:rPr>
              <a:t>https://www.python.org/dev/peps/pep-0008/</a:t>
            </a:r>
            <a:endParaRPr lang="en-US" dirty="0">
              <a:solidFill>
                <a:srgbClr val="00B050"/>
              </a:solidFill>
            </a:endParaRPr>
          </a:p>
        </p:txBody>
      </p:sp>
      <p:sp>
        <p:nvSpPr>
          <p:cNvPr id="4" name="Slide Number Placeholder 3"/>
          <p:cNvSpPr>
            <a:spLocks noGrp="1"/>
          </p:cNvSpPr>
          <p:nvPr>
            <p:ph type="sldNum" sz="quarter" idx="5"/>
          </p:nvPr>
        </p:nvSpPr>
        <p:spPr/>
        <p:txBody>
          <a:bodyPr/>
          <a:lstStyle/>
          <a:p>
            <a:fld id="{55DD938E-48B3-47C4-8F0E-A3844FED93EA}" type="slidenum">
              <a:rPr lang="en-US" smtClean="0"/>
              <a:t>10</a:t>
            </a:fld>
            <a:endParaRPr lang="en-US" dirty="0"/>
          </a:p>
        </p:txBody>
      </p:sp>
    </p:spTree>
    <p:extLst>
      <p:ext uri="{BB962C8B-B14F-4D97-AF65-F5344CB8AC3E}">
        <p14:creationId xmlns:p14="http://schemas.microsoft.com/office/powerpoint/2010/main" val="3001688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dirty="0">
                <a:hlinkClick r:id="rId3"/>
              </a:rPr>
              <a:t>https://medium.com/@northof41/what-really-is-the-difference-between-ar-mr-vr-xr-35bed1da1a4e</a:t>
            </a:r>
            <a:endParaRPr lang="en-US" dirty="0">
              <a:solidFill>
                <a:schemeClr val="tx2">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DD938E-48B3-47C4-8F0E-A3844FED93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370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23/02/2021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2C3177E-51A5-4B67-B2C4-3C57841BF551}"/>
              </a:ext>
            </a:extLst>
          </p:cNvPr>
          <p:cNvSpPr/>
          <p:nvPr userDrawn="1"/>
        </p:nvSpPr>
        <p:spPr>
          <a:xfrm>
            <a:off x="0" y="0"/>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35AEB7-49C2-4AC8-AB03-B36E7C68C6DE}"/>
              </a:ext>
            </a:extLst>
          </p:cNvPr>
          <p:cNvSpPr/>
          <p:nvPr userDrawn="1"/>
        </p:nvSpPr>
        <p:spPr>
          <a:xfrm>
            <a:off x="7620002" y="-1"/>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FF44E2-F106-4352-AA65-FBA710EBD3F8}"/>
              </a:ext>
            </a:extLst>
          </p:cNvPr>
          <p:cNvSpPr/>
          <p:nvPr userDrawn="1"/>
        </p:nvSpPr>
        <p:spPr>
          <a:xfrm>
            <a:off x="4571999" y="1"/>
            <a:ext cx="3048001" cy="136524"/>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557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23/02/2021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pic>
        <p:nvPicPr>
          <p:cNvPr id="14338" name="Picture 2">
            <a:extLst>
              <a:ext uri="{FF2B5EF4-FFF2-40B4-BE49-F238E27FC236}">
                <a16:creationId xmlns:a16="http://schemas.microsoft.com/office/drawing/2014/main" id="{33447C73-AEF6-4C1D-8D98-EE37ACFF86B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411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F841EF-D410-4D8D-BB75-4E426CB519C4}"/>
              </a:ext>
            </a:extLst>
          </p:cNvPr>
          <p:cNvSpPr/>
          <p:nvPr userDrawn="1"/>
        </p:nvSpPr>
        <p:spPr>
          <a:xfrm>
            <a:off x="0" y="0"/>
            <a:ext cx="3451123"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C0F383B-A350-46B8-AF3E-D1298BE86476}"/>
              </a:ext>
            </a:extLst>
          </p:cNvPr>
          <p:cNvSpPr/>
          <p:nvPr userDrawn="1"/>
        </p:nvSpPr>
        <p:spPr>
          <a:xfrm>
            <a:off x="3451123" y="0"/>
            <a:ext cx="8740877"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4C2353D-CE4A-42DD-AFEB-8308517CF259}"/>
              </a:ext>
            </a:extLst>
          </p:cNvPr>
          <p:cNvPicPr>
            <a:picLocks noChangeAspect="1"/>
          </p:cNvPicPr>
          <p:nvPr userDrawn="1"/>
        </p:nvPicPr>
        <p:blipFill rotWithShape="1">
          <a:blip r:embed="rId2"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4280618" y="2595716"/>
            <a:ext cx="7260594" cy="3895039"/>
          </a:xfrm>
          <a:prstGeom prst="rect">
            <a:avLst/>
          </a:prstGeom>
        </p:spPr>
      </p:pic>
    </p:spTree>
    <p:extLst>
      <p:ext uri="{BB962C8B-B14F-4D97-AF65-F5344CB8AC3E}">
        <p14:creationId xmlns:p14="http://schemas.microsoft.com/office/powerpoint/2010/main" val="250812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23/02/2021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23/02/2021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23/02/2021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23/02/2021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851F8A5-D13C-4D81-857E-55B03E84FAE4}"/>
              </a:ext>
            </a:extLst>
          </p:cNvPr>
          <p:cNvGrpSpPr/>
          <p:nvPr userDrawn="1"/>
        </p:nvGrpSpPr>
        <p:grpSpPr>
          <a:xfrm>
            <a:off x="9022043" y="6402301"/>
            <a:ext cx="2681102" cy="362253"/>
            <a:chOff x="9022043" y="6402301"/>
            <a:chExt cx="2681102" cy="362253"/>
          </a:xfrm>
        </p:grpSpPr>
        <p:sp>
          <p:nvSpPr>
            <p:cNvPr id="15" name="TextBox 14">
              <a:extLst>
                <a:ext uri="{FF2B5EF4-FFF2-40B4-BE49-F238E27FC236}">
                  <a16:creationId xmlns:a16="http://schemas.microsoft.com/office/drawing/2014/main" id="{257DF3BC-C99C-47EC-AD26-90A0C03E02E2}"/>
                </a:ext>
              </a:extLst>
            </p:cNvPr>
            <p:cNvSpPr txBox="1"/>
            <p:nvPr userDrawn="1"/>
          </p:nvSpPr>
          <p:spPr>
            <a:xfrm>
              <a:off x="10569388" y="6426000"/>
              <a:ext cx="1130862" cy="338554"/>
            </a:xfrm>
            <a:prstGeom prst="rect">
              <a:avLst/>
            </a:prstGeom>
            <a:solidFill>
              <a:schemeClr val="bg1"/>
            </a:solidFill>
          </p:spPr>
          <p:txBody>
            <a:bodyPr wrap="square" rtlCol="0">
              <a:spAutoFit/>
            </a:bodyPr>
            <a:lstStyle/>
            <a:p>
              <a:pPr algn="r"/>
              <a:endParaRPr lang="en-US" sz="1600" dirty="0">
                <a:solidFill>
                  <a:schemeClr val="bg1">
                    <a:lumMod val="50000"/>
                  </a:schemeClr>
                </a:solidFill>
              </a:endParaRPr>
            </a:p>
          </p:txBody>
        </p:sp>
        <p:sp>
          <p:nvSpPr>
            <p:cNvPr id="17" name="TextBox 16">
              <a:extLst>
                <a:ext uri="{FF2B5EF4-FFF2-40B4-BE49-F238E27FC236}">
                  <a16:creationId xmlns:a16="http://schemas.microsoft.com/office/drawing/2014/main" id="{A2132B47-C7AF-4EDB-A153-6940533AB391}"/>
                </a:ext>
              </a:extLst>
            </p:cNvPr>
            <p:cNvSpPr txBox="1"/>
            <p:nvPr userDrawn="1"/>
          </p:nvSpPr>
          <p:spPr>
            <a:xfrm>
              <a:off x="9022043" y="6402301"/>
              <a:ext cx="2681102" cy="338554"/>
            </a:xfrm>
            <a:prstGeom prst="rect">
              <a:avLst/>
            </a:prstGeom>
            <a:noFill/>
          </p:spPr>
          <p:txBody>
            <a:bodyPr wrap="square" rtlCol="0">
              <a:spAutoFit/>
            </a:bodyPr>
            <a:lstStyle/>
            <a:p>
              <a:pPr algn="r"/>
              <a:fld id="{065C623C-7252-4505-B07B-67166F5ECA22}" type="datetime2">
                <a:rPr lang="id-ID" sz="1600" smtClean="0">
                  <a:solidFill>
                    <a:schemeClr val="bg1">
                      <a:lumMod val="50000"/>
                    </a:schemeClr>
                  </a:solidFill>
                </a:rPr>
                <a:t>Selasa, 23 Februari 2021</a:t>
              </a:fld>
              <a:endParaRPr lang="en-US" sz="1600" dirty="0">
                <a:solidFill>
                  <a:schemeClr val="bg1">
                    <a:lumMod val="50000"/>
                  </a:schemeClr>
                </a:solidFill>
              </a:endParaRPr>
            </a:p>
          </p:txBody>
        </p:sp>
      </p:grpSp>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C5542E-330D-4EB8-BF87-B833B0D1903E}"/>
              </a:ext>
            </a:extLst>
          </p:cNvPr>
          <p:cNvSpPr txBox="1"/>
          <p:nvPr userDrawn="1"/>
        </p:nvSpPr>
        <p:spPr>
          <a:xfrm>
            <a:off x="10569388" y="6426000"/>
            <a:ext cx="1130862" cy="338554"/>
          </a:xfrm>
          <a:prstGeom prst="rect">
            <a:avLst/>
          </a:prstGeom>
          <a:solidFill>
            <a:schemeClr val="bg1"/>
          </a:solidFill>
        </p:spPr>
        <p:txBody>
          <a:bodyPr wrap="square" rtlCol="0">
            <a:spAutoFit/>
          </a:bodyPr>
          <a:lstStyle/>
          <a:p>
            <a:pPr algn="r"/>
            <a:endParaRPr lang="en-US" sz="1600" dirty="0">
              <a:solidFill>
                <a:schemeClr val="bg1">
                  <a:lumMod val="50000"/>
                </a:schemeClr>
              </a:solidFill>
            </a:endParaRPr>
          </a:p>
        </p:txBody>
      </p:sp>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pic>
        <p:nvPicPr>
          <p:cNvPr id="4" name="Picture 3">
            <a:extLst>
              <a:ext uri="{FF2B5EF4-FFF2-40B4-BE49-F238E27FC236}">
                <a16:creationId xmlns:a16="http://schemas.microsoft.com/office/drawing/2014/main" id="{E538ED42-327F-4C91-A7C7-6F4B4AFA34FF}"/>
              </a:ext>
            </a:extLst>
          </p:cNvPr>
          <p:cNvPicPr>
            <a:picLocks noChangeAspect="1"/>
          </p:cNvPicPr>
          <p:nvPr userDrawn="1"/>
        </p:nvPicPr>
        <p:blipFill rotWithShape="1">
          <a:blip r:embed="rId2">
            <a:clrChange>
              <a:clrFrom>
                <a:srgbClr val="FFFFFF"/>
              </a:clrFrom>
              <a:clrTo>
                <a:srgbClr val="FFFFFF">
                  <a:alpha val="0"/>
                </a:srgbClr>
              </a:clrTo>
            </a:clrChange>
            <a:duotone>
              <a:schemeClr val="accent4">
                <a:shade val="45000"/>
                <a:satMod val="135000"/>
              </a:schemeClr>
              <a:prstClr val="white"/>
            </a:duotone>
          </a:blip>
          <a:srcRect t="955"/>
          <a:stretch/>
        </p:blipFill>
        <p:spPr>
          <a:xfrm>
            <a:off x="4280618" y="2595716"/>
            <a:ext cx="7260594" cy="3895039"/>
          </a:xfrm>
          <a:prstGeom prst="rect">
            <a:avLst/>
          </a:prstGeom>
        </p:spPr>
      </p:pic>
      <p:sp>
        <p:nvSpPr>
          <p:cNvPr id="10" name="TextBox 9">
            <a:extLst>
              <a:ext uri="{FF2B5EF4-FFF2-40B4-BE49-F238E27FC236}">
                <a16:creationId xmlns:a16="http://schemas.microsoft.com/office/drawing/2014/main" id="{E0B49358-E1FF-43DB-A942-0C7E6D656067}"/>
              </a:ext>
            </a:extLst>
          </p:cNvPr>
          <p:cNvSpPr txBox="1"/>
          <p:nvPr userDrawn="1"/>
        </p:nvSpPr>
        <p:spPr>
          <a:xfrm>
            <a:off x="9022043" y="6402301"/>
            <a:ext cx="2681102" cy="338554"/>
          </a:xfrm>
          <a:prstGeom prst="rect">
            <a:avLst/>
          </a:prstGeom>
          <a:noFill/>
        </p:spPr>
        <p:txBody>
          <a:bodyPr wrap="square" rtlCol="0">
            <a:spAutoFit/>
          </a:bodyPr>
          <a:lstStyle/>
          <a:p>
            <a:pPr algn="r"/>
            <a:fld id="{065C623C-7252-4505-B07B-67166F5ECA22}" type="datetime2">
              <a:rPr lang="id-ID" sz="1600" smtClean="0">
                <a:solidFill>
                  <a:schemeClr val="bg1">
                    <a:lumMod val="50000"/>
                  </a:schemeClr>
                </a:solidFill>
              </a:rPr>
              <a:t>Selasa, 23 Februari 2021</a:t>
            </a:fld>
            <a:endParaRPr lang="en-US" sz="1600" dirty="0">
              <a:solidFill>
                <a:schemeClr val="bg1">
                  <a:lumMod val="50000"/>
                </a:schemeClr>
              </a:solidFill>
            </a:endParaRPr>
          </a:p>
        </p:txBody>
      </p:sp>
    </p:spTree>
    <p:extLst>
      <p:ext uri="{BB962C8B-B14F-4D97-AF65-F5344CB8AC3E}">
        <p14:creationId xmlns:p14="http://schemas.microsoft.com/office/powerpoint/2010/main" val="1760238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23/02/2021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32DEA8-7B19-4A37-9E84-070642C8D29B}" type="datetimeFigureOut">
              <a:rPr lang="id-ID" smtClean="0"/>
              <a:t>23/02/2021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D132DEA8-7B19-4A37-9E84-070642C8D29B}" type="datetimeFigureOut">
              <a:rPr lang="id-ID" smtClean="0"/>
              <a:t>23/02/2021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D132DEA8-7B19-4A37-9E84-070642C8D29B}" type="datetimeFigureOut">
              <a:rPr lang="id-ID" smtClean="0"/>
              <a:t>23/02/2021</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132DEA8-7B19-4A37-9E84-070642C8D29B}" type="datetimeFigureOut">
              <a:rPr lang="id-ID" smtClean="0"/>
              <a:t>23/02/2021</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8A6C6D42-3152-43FD-8E84-B2CB665B900F}" type="slidenum">
              <a:rPr lang="id-ID" smtClean="0"/>
              <a:t>‹#›</a:t>
            </a:fld>
            <a:endParaRPr lang="id-ID"/>
          </a:p>
        </p:txBody>
      </p:sp>
      <p:pic>
        <p:nvPicPr>
          <p:cNvPr id="6" name="Picture 2" descr="Columbus East Franklinton Creative Community District Plan Innovation District Goody Clancy Planning Urban Design">
            <a:extLst>
              <a:ext uri="{FF2B5EF4-FFF2-40B4-BE49-F238E27FC236}">
                <a16:creationId xmlns:a16="http://schemas.microsoft.com/office/drawing/2014/main" id="{2C5E8C53-B5AF-4BF8-9885-0DDD1491CD9D}"/>
              </a:ext>
            </a:extLst>
          </p:cNvPr>
          <p:cNvPicPr>
            <a:picLocks noChangeAspect="1" noChangeArrowheads="1"/>
          </p:cNvPicPr>
          <p:nvPr userDrawn="1"/>
        </p:nvPicPr>
        <p:blipFill>
          <a:blip r:embed="rId2">
            <a:alphaModFix amt="70000"/>
            <a:extLst>
              <a:ext uri="{28A0092B-C50C-407E-A947-70E740481C1C}">
                <a14:useLocalDpi xmlns:a14="http://schemas.microsoft.com/office/drawing/2010/main" val="0"/>
              </a:ext>
            </a:extLst>
          </a:blip>
          <a:srcRect/>
          <a:stretch>
            <a:fillRect/>
          </a:stretch>
        </p:blipFill>
        <p:spPr bwMode="auto">
          <a:xfrm>
            <a:off x="1" y="1"/>
            <a:ext cx="12191999" cy="682897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23/02/2021</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23/02/2021</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2C3177E-51A5-4B67-B2C4-3C57841BF551}"/>
              </a:ext>
            </a:extLst>
          </p:cNvPr>
          <p:cNvSpPr/>
          <p:nvPr userDrawn="1"/>
        </p:nvSpPr>
        <p:spPr>
          <a:xfrm>
            <a:off x="0" y="0"/>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35AEB7-49C2-4AC8-AB03-B36E7C68C6DE}"/>
              </a:ext>
            </a:extLst>
          </p:cNvPr>
          <p:cNvSpPr/>
          <p:nvPr userDrawn="1"/>
        </p:nvSpPr>
        <p:spPr>
          <a:xfrm>
            <a:off x="7620002" y="-1"/>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FF44E2-F106-4352-AA65-FBA710EBD3F8}"/>
              </a:ext>
            </a:extLst>
          </p:cNvPr>
          <p:cNvSpPr/>
          <p:nvPr userDrawn="1"/>
        </p:nvSpPr>
        <p:spPr>
          <a:xfrm>
            <a:off x="4571999" y="1"/>
            <a:ext cx="3048001" cy="136524"/>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2722917-D0C3-4A49-8A91-0EDDCD7C3238}"/>
              </a:ext>
            </a:extLst>
          </p:cNvPr>
          <p:cNvSpPr/>
          <p:nvPr userDrawn="1"/>
        </p:nvSpPr>
        <p:spPr>
          <a:xfrm>
            <a:off x="0" y="6492870"/>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5D9D4E-8A9B-450D-8F0D-D3AB5BCE1B32}"/>
              </a:ext>
            </a:extLst>
          </p:cNvPr>
          <p:cNvSpPr/>
          <p:nvPr userDrawn="1"/>
        </p:nvSpPr>
        <p:spPr>
          <a:xfrm>
            <a:off x="7620002" y="6492869"/>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785AA3-0A4C-4663-9839-ABEC3EEBDFC7}"/>
              </a:ext>
            </a:extLst>
          </p:cNvPr>
          <p:cNvSpPr/>
          <p:nvPr userDrawn="1"/>
        </p:nvSpPr>
        <p:spPr>
          <a:xfrm>
            <a:off x="4419602" y="6542796"/>
            <a:ext cx="3333753" cy="320327"/>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70C2B6-14E5-4FFE-A8DC-FE82405D8F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44522" y="6558098"/>
            <a:ext cx="1302958" cy="421688"/>
          </a:xfrm>
          <a:prstGeom prst="rect">
            <a:avLst/>
          </a:prstGeom>
        </p:spPr>
      </p:pic>
    </p:spTree>
    <p:extLst>
      <p:ext uri="{BB962C8B-B14F-4D97-AF65-F5344CB8AC3E}">
        <p14:creationId xmlns:p14="http://schemas.microsoft.com/office/powerpoint/2010/main" val="1317646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23/02/2021</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32722917-D0C3-4A49-8A91-0EDDCD7C3238}"/>
              </a:ext>
            </a:extLst>
          </p:cNvPr>
          <p:cNvSpPr/>
          <p:nvPr userDrawn="1"/>
        </p:nvSpPr>
        <p:spPr>
          <a:xfrm>
            <a:off x="-2" y="6561135"/>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5D9D4E-8A9B-450D-8F0D-D3AB5BCE1B32}"/>
              </a:ext>
            </a:extLst>
          </p:cNvPr>
          <p:cNvSpPr/>
          <p:nvPr userDrawn="1"/>
        </p:nvSpPr>
        <p:spPr>
          <a:xfrm>
            <a:off x="7620000" y="6561134"/>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785AA3-0A4C-4663-9839-ABEC3EEBDFC7}"/>
              </a:ext>
            </a:extLst>
          </p:cNvPr>
          <p:cNvSpPr/>
          <p:nvPr userDrawn="1"/>
        </p:nvSpPr>
        <p:spPr>
          <a:xfrm>
            <a:off x="4419600" y="6597998"/>
            <a:ext cx="3333753" cy="320327"/>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70C2B6-14E5-4FFE-A8DC-FE82405D8F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44520" y="6613300"/>
            <a:ext cx="1302958" cy="421688"/>
          </a:xfrm>
          <a:prstGeom prst="rect">
            <a:avLst/>
          </a:prstGeom>
        </p:spPr>
      </p:pic>
    </p:spTree>
    <p:extLst>
      <p:ext uri="{BB962C8B-B14F-4D97-AF65-F5344CB8AC3E}">
        <p14:creationId xmlns:p14="http://schemas.microsoft.com/office/powerpoint/2010/main" val="2136144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2DEA8-7B19-4A37-9E84-070642C8D29B}" type="datetimeFigureOut">
              <a:rPr lang="id-ID" smtClean="0"/>
              <a:t>23/02/2021</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C6D42-3152-43FD-8E84-B2CB665B900F}" type="slidenum">
              <a:rPr lang="id-ID" smtClean="0"/>
              <a:t>‹#›</a:t>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6" r:id="rId7"/>
    <p:sldLayoutId id="2147483661" r:id="rId8"/>
    <p:sldLayoutId id="2147483663" r:id="rId9"/>
    <p:sldLayoutId id="2147483662" r:id="rId10"/>
    <p:sldLayoutId id="2147483667" r:id="rId11"/>
    <p:sldLayoutId id="2147483660"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Box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b="0" noProof="0" dirty="0">
                <a:solidFill>
                  <a:schemeClr val="bg1">
                    <a:lumMod val="65000"/>
                  </a:schemeClr>
                </a:solidFill>
                <a:latin typeface="+mn-lt"/>
              </a:rPr>
              <a:t>NAME OR LOGO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64" r:id="rId1"/>
    <p:sldLayoutId id="2147483655" r:id="rId2"/>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0.gif"/></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3.gif"/></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9.gif"/><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0.gif"/></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1.gif"/></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4.gif"/></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7.gif"/></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02280" y="3087520"/>
            <a:ext cx="8714942" cy="1161327"/>
          </a:xfrm>
        </p:spPr>
        <p:txBody>
          <a:bodyPr>
            <a:noAutofit/>
          </a:bodyPr>
          <a:lstStyle/>
          <a:p>
            <a:pPr algn="r"/>
            <a:r>
              <a:rPr lang="en-US" sz="4400" b="1" dirty="0">
                <a:solidFill>
                  <a:srgbClr val="014A73"/>
                </a:solidFill>
                <a:latin typeface="Candara" panose="020E0502030303020204" pitchFamily="34" charset="0"/>
                <a:cs typeface="Segoe UI Light" panose="020B0502040204020203" pitchFamily="34" charset="0"/>
              </a:rPr>
              <a:t>Deep Learning: </a:t>
            </a:r>
            <a:br>
              <a:rPr lang="en-US" sz="4400" b="1" dirty="0">
                <a:solidFill>
                  <a:srgbClr val="014A73"/>
                </a:solidFill>
                <a:latin typeface="Candara" panose="020E0502030303020204" pitchFamily="34" charset="0"/>
                <a:cs typeface="Segoe UI Light" panose="020B0502040204020203" pitchFamily="34" charset="0"/>
              </a:rPr>
            </a:br>
            <a:r>
              <a:rPr lang="en-US" sz="4400" b="1" dirty="0" err="1">
                <a:solidFill>
                  <a:srgbClr val="014A73"/>
                </a:solidFill>
                <a:latin typeface="Candara" panose="020E0502030303020204" pitchFamily="34" charset="0"/>
                <a:cs typeface="Segoe UI Light" panose="020B0502040204020203" pitchFamily="34" charset="0"/>
              </a:rPr>
              <a:t>Konsep</a:t>
            </a:r>
            <a:r>
              <a:rPr lang="en-US" sz="4400" b="1" dirty="0">
                <a:solidFill>
                  <a:srgbClr val="014A73"/>
                </a:solidFill>
                <a:latin typeface="Candara" panose="020E0502030303020204" pitchFamily="34" charset="0"/>
                <a:cs typeface="Segoe UI Light" panose="020B0502040204020203" pitchFamily="34" charset="0"/>
              </a:rPr>
              <a:t> dan </a:t>
            </a:r>
            <a:r>
              <a:rPr lang="en-US" sz="4400" b="1" dirty="0" err="1">
                <a:solidFill>
                  <a:srgbClr val="014A73"/>
                </a:solidFill>
                <a:latin typeface="Candara" panose="020E0502030303020204" pitchFamily="34" charset="0"/>
                <a:cs typeface="Segoe UI Light" panose="020B0502040204020203" pitchFamily="34" charset="0"/>
              </a:rPr>
              <a:t>Aplikasi</a:t>
            </a:r>
            <a:r>
              <a:rPr lang="en-US" sz="4400" b="1" dirty="0">
                <a:solidFill>
                  <a:srgbClr val="014A73"/>
                </a:solidFill>
                <a:latin typeface="Candara" panose="020E0502030303020204" pitchFamily="34" charset="0"/>
                <a:cs typeface="Segoe UI Light" panose="020B0502040204020203" pitchFamily="34" charset="0"/>
              </a:rPr>
              <a:t> </a:t>
            </a:r>
            <a:r>
              <a:rPr lang="en-US" sz="4400" b="1" dirty="0" err="1">
                <a:solidFill>
                  <a:srgbClr val="014A73"/>
                </a:solidFill>
                <a:latin typeface="Candara" panose="020E0502030303020204" pitchFamily="34" charset="0"/>
                <a:cs typeface="Segoe UI Light" panose="020B0502040204020203" pitchFamily="34" charset="0"/>
              </a:rPr>
              <a:t>Geospasial</a:t>
            </a:r>
            <a:endParaRPr lang="id-ID" sz="3600" b="1" dirty="0">
              <a:solidFill>
                <a:srgbClr val="014A73"/>
              </a:solidFill>
              <a:latin typeface="Candara" panose="020E0502030303020204" pitchFamily="34" charset="0"/>
              <a:cs typeface="Segoe UI Light" panose="020B0502040204020203" pitchFamily="34" charset="0"/>
            </a:endParaRPr>
          </a:p>
        </p:txBody>
      </p:sp>
      <p:sp>
        <p:nvSpPr>
          <p:cNvPr id="3" name="Subtitle 2"/>
          <p:cNvSpPr>
            <a:spLocks noGrp="1"/>
          </p:cNvSpPr>
          <p:nvPr>
            <p:ph type="subTitle" idx="1"/>
          </p:nvPr>
        </p:nvSpPr>
        <p:spPr>
          <a:xfrm>
            <a:off x="2573221" y="4962780"/>
            <a:ext cx="9144000" cy="607106"/>
          </a:xfrm>
        </p:spPr>
        <p:txBody>
          <a:bodyPr/>
          <a:lstStyle/>
          <a:p>
            <a:pPr algn="r"/>
            <a:r>
              <a:rPr lang="en-US" dirty="0">
                <a:latin typeface="Segoe UI Light" panose="020B0502040204020203" pitchFamily="34" charset="0"/>
                <a:cs typeface="Segoe UI Light" panose="020B0502040204020203" pitchFamily="34" charset="0"/>
              </a:rPr>
              <a:t>Dany Laksono</a:t>
            </a:r>
            <a:endParaRPr lang="id-ID" dirty="0">
              <a:latin typeface="Segoe UI Light" panose="020B0502040204020203" pitchFamily="34" charset="0"/>
              <a:cs typeface="Segoe UI Light" panose="020B0502040204020203" pitchFamily="34" charset="0"/>
            </a:endParaRPr>
          </a:p>
        </p:txBody>
      </p:sp>
      <p:sp>
        <p:nvSpPr>
          <p:cNvPr id="4" name="Subtitle 2">
            <a:extLst>
              <a:ext uri="{FF2B5EF4-FFF2-40B4-BE49-F238E27FC236}">
                <a16:creationId xmlns:a16="http://schemas.microsoft.com/office/drawing/2014/main" id="{359FCC33-D5AC-423D-98EA-285F9ED55AB0}"/>
              </a:ext>
            </a:extLst>
          </p:cNvPr>
          <p:cNvSpPr txBox="1">
            <a:spLocks/>
          </p:cNvSpPr>
          <p:nvPr/>
        </p:nvSpPr>
        <p:spPr>
          <a:xfrm>
            <a:off x="9788577" y="355238"/>
            <a:ext cx="2163580" cy="6071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fld id="{7ED433DA-ED52-43E9-B286-187461246E0E}" type="datetime4">
              <a:rPr lang="en-US" sz="1800" smtClean="0">
                <a:latin typeface="+mj-lt"/>
                <a:cs typeface="Segoe UI Light" panose="020B0502040204020203" pitchFamily="34" charset="0"/>
              </a:rPr>
              <a:t>February 23, 2021</a:t>
            </a:fld>
            <a:endParaRPr lang="id-ID" sz="1800" dirty="0">
              <a:latin typeface="+mj-lt"/>
              <a:cs typeface="Segoe UI Light" panose="020B0502040204020203" pitchFamily="34" charset="0"/>
            </a:endParaRPr>
          </a:p>
        </p:txBody>
      </p:sp>
      <p:sp>
        <p:nvSpPr>
          <p:cNvPr id="5" name="Subtitle 2">
            <a:extLst>
              <a:ext uri="{FF2B5EF4-FFF2-40B4-BE49-F238E27FC236}">
                <a16:creationId xmlns:a16="http://schemas.microsoft.com/office/drawing/2014/main" id="{CF7DC13B-584E-478A-92EB-FAFDF3AA8E42}"/>
              </a:ext>
            </a:extLst>
          </p:cNvPr>
          <p:cNvSpPr txBox="1">
            <a:spLocks/>
          </p:cNvSpPr>
          <p:nvPr/>
        </p:nvSpPr>
        <p:spPr>
          <a:xfrm>
            <a:off x="5396121" y="4328152"/>
            <a:ext cx="6321100" cy="4237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i="1" dirty="0">
                <a:latin typeface="+mj-lt"/>
                <a:cs typeface="Segoe UI Light" panose="020B0502040204020203" pitchFamily="34" charset="0"/>
              </a:rPr>
              <a:t>Part 3 of 3</a:t>
            </a:r>
            <a:endParaRPr lang="id-ID" i="1" dirty="0">
              <a:latin typeface="+mj-lt"/>
              <a:cs typeface="Segoe UI Light" panose="020B0502040204020203" pitchFamily="34" charset="0"/>
            </a:endParaRPr>
          </a:p>
        </p:txBody>
      </p:sp>
      <p:sp>
        <p:nvSpPr>
          <p:cNvPr id="6" name="Subtitle 2">
            <a:extLst>
              <a:ext uri="{FF2B5EF4-FFF2-40B4-BE49-F238E27FC236}">
                <a16:creationId xmlns:a16="http://schemas.microsoft.com/office/drawing/2014/main" id="{8EDA4DB0-D3D3-4ADB-A468-3D2D15688567}"/>
              </a:ext>
            </a:extLst>
          </p:cNvPr>
          <p:cNvSpPr txBox="1">
            <a:spLocks/>
          </p:cNvSpPr>
          <p:nvPr/>
        </p:nvSpPr>
        <p:spPr>
          <a:xfrm>
            <a:off x="2428407" y="5760719"/>
            <a:ext cx="9288815" cy="4442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err="1">
                <a:solidFill>
                  <a:schemeClr val="accent5">
                    <a:lumMod val="75000"/>
                  </a:schemeClr>
                </a:solidFill>
                <a:latin typeface="Gama-Sans" panose="00000500000000000000" pitchFamily="50" charset="0"/>
                <a:cs typeface="Segoe UI Light" panose="020B0502040204020203" pitchFamily="34" charset="0"/>
              </a:rPr>
              <a:t>Departemen</a:t>
            </a:r>
            <a:r>
              <a:rPr lang="en-US" dirty="0">
                <a:solidFill>
                  <a:schemeClr val="accent5">
                    <a:lumMod val="75000"/>
                  </a:schemeClr>
                </a:solidFill>
                <a:latin typeface="Gama-Sans" panose="00000500000000000000" pitchFamily="50" charset="0"/>
                <a:cs typeface="Segoe UI Light" panose="020B0502040204020203" pitchFamily="34" charset="0"/>
              </a:rPr>
              <a:t> Teknik </a:t>
            </a:r>
            <a:r>
              <a:rPr lang="en-US" dirty="0" err="1">
                <a:solidFill>
                  <a:schemeClr val="accent5">
                    <a:lumMod val="75000"/>
                  </a:schemeClr>
                </a:solidFill>
                <a:latin typeface="Gama-Sans" panose="00000500000000000000" pitchFamily="50" charset="0"/>
                <a:cs typeface="Segoe UI Light" panose="020B0502040204020203" pitchFamily="34" charset="0"/>
              </a:rPr>
              <a:t>Geodesi</a:t>
            </a:r>
            <a:r>
              <a:rPr lang="en-US" dirty="0">
                <a:solidFill>
                  <a:schemeClr val="accent5">
                    <a:lumMod val="75000"/>
                  </a:schemeClr>
                </a:solidFill>
                <a:latin typeface="Gama-Sans" panose="00000500000000000000" pitchFamily="50" charset="0"/>
                <a:cs typeface="Segoe UI Light" panose="020B0502040204020203" pitchFamily="34" charset="0"/>
              </a:rPr>
              <a:t> UGM </a:t>
            </a:r>
            <a:endParaRPr lang="id-ID" b="1" dirty="0">
              <a:solidFill>
                <a:schemeClr val="accent5">
                  <a:lumMod val="75000"/>
                </a:schemeClr>
              </a:solidFill>
              <a:latin typeface="Gama-Sans" panose="00000500000000000000" pitchFamily="50" charset="0"/>
              <a:cs typeface="Segoe UI Light" panose="020B0502040204020203" pitchFamily="34" charset="0"/>
            </a:endParaRPr>
          </a:p>
        </p:txBody>
      </p:sp>
      <p:sp>
        <p:nvSpPr>
          <p:cNvPr id="7" name="Subtitle 2">
            <a:extLst>
              <a:ext uri="{FF2B5EF4-FFF2-40B4-BE49-F238E27FC236}">
                <a16:creationId xmlns:a16="http://schemas.microsoft.com/office/drawing/2014/main" id="{D2DD2014-126D-4173-B626-6646B16BAD1F}"/>
              </a:ext>
            </a:extLst>
          </p:cNvPr>
          <p:cNvSpPr txBox="1">
            <a:spLocks/>
          </p:cNvSpPr>
          <p:nvPr/>
        </p:nvSpPr>
        <p:spPr>
          <a:xfrm>
            <a:off x="5396121" y="2518686"/>
            <a:ext cx="6321100" cy="4237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b="1" dirty="0">
                <a:solidFill>
                  <a:srgbClr val="00B050"/>
                </a:solidFill>
                <a:latin typeface="+mj-lt"/>
                <a:cs typeface="Segoe UI Light" panose="020B0502040204020203" pitchFamily="34" charset="0"/>
              </a:rPr>
              <a:t>Geospatial Data Science Crash Course</a:t>
            </a:r>
            <a:endParaRPr lang="id-ID" b="1" dirty="0">
              <a:solidFill>
                <a:srgbClr val="00B050"/>
              </a:solidFill>
              <a:latin typeface="+mj-lt"/>
              <a:cs typeface="Segoe UI Ligh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AutoShape 4">
            <a:extLst>
              <a:ext uri="{FF2B5EF4-FFF2-40B4-BE49-F238E27FC236}">
                <a16:creationId xmlns:a16="http://schemas.microsoft.com/office/drawing/2014/main" id="{48C37421-C454-4512-85F2-2B0350999E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a:extLst>
              <a:ext uri="{FF2B5EF4-FFF2-40B4-BE49-F238E27FC236}">
                <a16:creationId xmlns:a16="http://schemas.microsoft.com/office/drawing/2014/main" id="{9EBF6F8B-1911-4944-B338-CF8F1E1706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24" t="13283" r="6814" b="15095"/>
          <a:stretch/>
        </p:blipFill>
        <p:spPr bwMode="auto">
          <a:xfrm>
            <a:off x="4646060" y="1448972"/>
            <a:ext cx="7343336" cy="44735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4B8604-07B1-4E46-88C8-C4ACEC6884FA}"/>
              </a:ext>
            </a:extLst>
          </p:cNvPr>
          <p:cNvSpPr txBox="1"/>
          <p:nvPr/>
        </p:nvSpPr>
        <p:spPr>
          <a:xfrm>
            <a:off x="202604" y="2656398"/>
            <a:ext cx="4211197" cy="2677656"/>
          </a:xfrm>
          <a:prstGeom prst="rect">
            <a:avLst/>
          </a:prstGeom>
          <a:noFill/>
        </p:spPr>
        <p:txBody>
          <a:bodyPr wrap="square">
            <a:spAutoFit/>
          </a:bodyPr>
          <a:lstStyle/>
          <a:p>
            <a:pPr algn="ctr"/>
            <a:r>
              <a:rPr lang="en-US" sz="2800" b="1" i="1" dirty="0">
                <a:latin typeface="+mj-lt"/>
              </a:rPr>
              <a:t>“Machine Learning</a:t>
            </a:r>
            <a:r>
              <a:rPr lang="en-US" sz="2800" i="1" dirty="0">
                <a:latin typeface="+mj-lt"/>
              </a:rPr>
              <a:t> is the field of study that gives computers the ability to learn </a:t>
            </a:r>
            <a:r>
              <a:rPr lang="en-US" sz="2800" b="1" i="1" dirty="0">
                <a:latin typeface="+mj-lt"/>
              </a:rPr>
              <a:t>without being explicitly programmed</a:t>
            </a:r>
            <a:r>
              <a:rPr lang="en-US" sz="2800" i="1" dirty="0">
                <a:latin typeface="+mj-lt"/>
              </a:rPr>
              <a:t>”</a:t>
            </a:r>
          </a:p>
          <a:p>
            <a:pPr algn="r"/>
            <a:r>
              <a:rPr lang="en-US" sz="2800" i="1" dirty="0">
                <a:latin typeface="+mj-lt"/>
              </a:rPr>
              <a:t>--Arthur Samuel</a:t>
            </a:r>
          </a:p>
        </p:txBody>
      </p:sp>
      <p:sp>
        <p:nvSpPr>
          <p:cNvPr id="9" name="Text Box 2">
            <a:extLst>
              <a:ext uri="{FF2B5EF4-FFF2-40B4-BE49-F238E27FC236}">
                <a16:creationId xmlns:a16="http://schemas.microsoft.com/office/drawing/2014/main" id="{7C6EA7AC-B756-498C-BD34-DF4052F7B6B3}"/>
              </a:ext>
            </a:extLst>
          </p:cNvPr>
          <p:cNvSpPr txBox="1"/>
          <p:nvPr/>
        </p:nvSpPr>
        <p:spPr>
          <a:xfrm>
            <a:off x="418533" y="507891"/>
            <a:ext cx="5802313" cy="1508105"/>
          </a:xfrm>
          <a:prstGeom prst="rect">
            <a:avLst/>
          </a:prstGeom>
          <a:noFill/>
        </p:spPr>
        <p:txBody>
          <a:bodyPr wrap="squar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How to make Machine </a:t>
            </a:r>
            <a:r>
              <a:rPr lang="en-US" altLang="id-ID" sz="4800" b="1" dirty="0">
                <a:solidFill>
                  <a:srgbClr val="00B050"/>
                </a:solidFill>
                <a:latin typeface="Candara" panose="020E0502030303020204" pitchFamily="34" charset="0"/>
                <a:cs typeface="Segoe UI" panose="020B0502040204020203" pitchFamily="34" charset="0"/>
                <a:sym typeface="+mn-ea"/>
              </a:rPr>
              <a:t>Learns?</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3" name="Rectangle 2">
            <a:extLst>
              <a:ext uri="{FF2B5EF4-FFF2-40B4-BE49-F238E27FC236}">
                <a16:creationId xmlns:a16="http://schemas.microsoft.com/office/drawing/2014/main" id="{81AED792-0EA8-4150-8100-7AB6B5A1BEC7}"/>
              </a:ext>
            </a:extLst>
          </p:cNvPr>
          <p:cNvSpPr/>
          <p:nvPr/>
        </p:nvSpPr>
        <p:spPr>
          <a:xfrm>
            <a:off x="5176909" y="3995226"/>
            <a:ext cx="1237957" cy="668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5C7EE7-21F6-45B5-9312-A538C7B75634}"/>
              </a:ext>
            </a:extLst>
          </p:cNvPr>
          <p:cNvSpPr/>
          <p:nvPr/>
        </p:nvSpPr>
        <p:spPr>
          <a:xfrm>
            <a:off x="5190975" y="4892414"/>
            <a:ext cx="1237957" cy="668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C0EED7-8AF4-4890-8B2A-DA1467123F5D}"/>
              </a:ext>
            </a:extLst>
          </p:cNvPr>
          <p:cNvSpPr/>
          <p:nvPr/>
        </p:nvSpPr>
        <p:spPr>
          <a:xfrm>
            <a:off x="10252999" y="4356347"/>
            <a:ext cx="1237957" cy="668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FF23E8-AF16-4544-B562-739CF8D43CA0}"/>
              </a:ext>
            </a:extLst>
          </p:cNvPr>
          <p:cNvSpPr txBox="1"/>
          <p:nvPr/>
        </p:nvSpPr>
        <p:spPr>
          <a:xfrm>
            <a:off x="10129702" y="5147418"/>
            <a:ext cx="1361254" cy="523220"/>
          </a:xfrm>
          <a:prstGeom prst="rect">
            <a:avLst/>
          </a:prstGeom>
          <a:noFill/>
        </p:spPr>
        <p:txBody>
          <a:bodyPr wrap="square">
            <a:spAutoFit/>
          </a:bodyPr>
          <a:lstStyle/>
          <a:p>
            <a:pPr algn="ctr"/>
            <a:r>
              <a:rPr lang="en-US" sz="2800" b="1" i="1" dirty="0">
                <a:solidFill>
                  <a:srgbClr val="0070C0"/>
                </a:solidFill>
                <a:latin typeface="+mj-lt"/>
              </a:rPr>
              <a:t>f(x)</a:t>
            </a:r>
            <a:endParaRPr lang="en-US" sz="2800" i="1" dirty="0">
              <a:solidFill>
                <a:srgbClr val="0070C0"/>
              </a:solidFill>
              <a:latin typeface="+mj-lt"/>
            </a:endParaRPr>
          </a:p>
        </p:txBody>
      </p:sp>
    </p:spTree>
    <p:extLst>
      <p:ext uri="{BB962C8B-B14F-4D97-AF65-F5344CB8AC3E}">
        <p14:creationId xmlns:p14="http://schemas.microsoft.com/office/powerpoint/2010/main" val="303835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picture containing person, holding, dog, cat&#10;&#10;Description automatically generated">
            <a:extLst>
              <a:ext uri="{FF2B5EF4-FFF2-40B4-BE49-F238E27FC236}">
                <a16:creationId xmlns:a16="http://schemas.microsoft.com/office/drawing/2014/main" id="{F580EAC4-EC41-4FDB-B9B6-074F0BBE37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50" t="6629" r="18271" b="-1"/>
          <a:stretch/>
        </p:blipFill>
        <p:spPr>
          <a:xfrm>
            <a:off x="3523488" y="10"/>
            <a:ext cx="8668512" cy="6857990"/>
          </a:xfrm>
          <a:prstGeom prst="rect">
            <a:avLst/>
          </a:prstGeom>
        </p:spPr>
      </p:pic>
      <p:sp>
        <p:nvSpPr>
          <p:cNvPr id="38" name="Rectangle 3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Text Box 2">
            <a:extLst>
              <a:ext uri="{FF2B5EF4-FFF2-40B4-BE49-F238E27FC236}">
                <a16:creationId xmlns:a16="http://schemas.microsoft.com/office/drawing/2014/main" id="{18250821-833A-44AD-A84F-6D294CC1382D}"/>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altLang="id-ID" sz="4800" b="1" i="0" u="none" strike="noStrike" kern="1200" cap="none" spc="0" normalizeH="0" baseline="0" noProof="0" dirty="0">
                <a:ln>
                  <a:noFill/>
                </a:ln>
                <a:solidFill>
                  <a:prstClr val="white"/>
                </a:solidFill>
                <a:effectLst/>
                <a:uLnTx/>
                <a:uFillTx/>
                <a:latin typeface="Calibri Light"/>
                <a:ea typeface="+mn-ea"/>
                <a:cs typeface="+mn-cs"/>
                <a:sym typeface="+mn-ea"/>
              </a:rPr>
              <a:t>What is Deep Learning?</a:t>
            </a:r>
          </a:p>
        </p:txBody>
      </p:sp>
      <p:sp>
        <p:nvSpPr>
          <p:cNvPr id="40" name="Rectangle 3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6A59356-3EC9-40AB-B83A-E53F14DE4E95}"/>
              </a:ext>
            </a:extLst>
          </p:cNvPr>
          <p:cNvSpPr txBox="1"/>
          <p:nvPr/>
        </p:nvSpPr>
        <p:spPr>
          <a:xfrm>
            <a:off x="458409" y="4649775"/>
            <a:ext cx="4211197" cy="707886"/>
          </a:xfrm>
          <a:prstGeom prst="rect">
            <a:avLst/>
          </a:prstGeom>
          <a:noFill/>
        </p:spPr>
        <p:txBody>
          <a:bodyPr wrap="square">
            <a:spAutoFit/>
          </a:bodyPr>
          <a:lstStyle/>
          <a:p>
            <a:r>
              <a:rPr lang="en-US" sz="2000" i="1" dirty="0">
                <a:latin typeface="+mj-lt"/>
              </a:rPr>
              <a:t>Deep Neural </a:t>
            </a:r>
            <a:r>
              <a:rPr lang="en-US" sz="2000" i="1" dirty="0" err="1">
                <a:latin typeface="+mj-lt"/>
              </a:rPr>
              <a:t>Netwok</a:t>
            </a:r>
            <a:r>
              <a:rPr lang="en-US" sz="2000" i="1" dirty="0">
                <a:latin typeface="+mj-lt"/>
              </a:rPr>
              <a:t>, Perceptron, Layer, and everything in between</a:t>
            </a:r>
          </a:p>
        </p:txBody>
      </p:sp>
    </p:spTree>
    <p:extLst>
      <p:ext uri="{BB962C8B-B14F-4D97-AF65-F5344CB8AC3E}">
        <p14:creationId xmlns:p14="http://schemas.microsoft.com/office/powerpoint/2010/main" val="383454328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3BEABF49-D50C-4439-AD25-FB7539300E78}"/>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b="2105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9B5A3C-EA89-4150-B2A9-372E119C6B6E}"/>
              </a:ext>
            </a:extLst>
          </p:cNvPr>
          <p:cNvSpPr txBox="1"/>
          <p:nvPr/>
        </p:nvSpPr>
        <p:spPr>
          <a:xfrm>
            <a:off x="838200" y="1825625"/>
            <a:ext cx="10515600" cy="4351338"/>
          </a:xfrm>
          <a:prstGeom prst="roundRect">
            <a:avLst/>
          </a:prstGeom>
        </p:spPr>
        <p:txBody>
          <a:bodyPr vert="horz" lIns="91440" tIns="45720" rIns="91440" bIns="45720" rtlCol="0">
            <a:normAutofit/>
          </a:bodyPr>
          <a:lstStyle/>
          <a:p>
            <a:pPr algn="ctr">
              <a:lnSpc>
                <a:spcPct val="90000"/>
              </a:lnSpc>
              <a:spcAft>
                <a:spcPts val="600"/>
              </a:spcAft>
            </a:pPr>
            <a:r>
              <a:rPr lang="en-US" sz="2000" i="1" dirty="0">
                <a:solidFill>
                  <a:srgbClr val="FFFFFF"/>
                </a:solidFill>
              </a:rPr>
              <a:t>After just three days of self-play training, AlphaGo Zero emphatically defeated the previously published version of AlphaGo - which had itself defeated 18-time world champion Lee Sedol - by 100 games to 0. After 40 days of self training, AlphaGo Zero became even stronger, outperforming the version of AlphaGo known as “Master”, which has defeated the world's best players and world number one </a:t>
            </a:r>
            <a:r>
              <a:rPr lang="en-US" sz="2000" i="1" dirty="0" err="1">
                <a:solidFill>
                  <a:srgbClr val="FFFFFF"/>
                </a:solidFill>
              </a:rPr>
              <a:t>Ke</a:t>
            </a:r>
            <a:r>
              <a:rPr lang="en-US" sz="2000" i="1" dirty="0">
                <a:solidFill>
                  <a:srgbClr val="FFFFFF"/>
                </a:solidFill>
              </a:rPr>
              <a:t> </a:t>
            </a:r>
            <a:r>
              <a:rPr lang="en-US" sz="2000" i="1" dirty="0" err="1">
                <a:solidFill>
                  <a:srgbClr val="FFFFFF"/>
                </a:solidFill>
              </a:rPr>
              <a:t>Jie</a:t>
            </a:r>
            <a:endParaRPr lang="en-US" sz="2000" i="1" dirty="0">
              <a:solidFill>
                <a:srgbClr val="FFFFFF"/>
              </a:solidFill>
            </a:endParaRPr>
          </a:p>
        </p:txBody>
      </p:sp>
    </p:spTree>
    <p:extLst>
      <p:ext uri="{BB962C8B-B14F-4D97-AF65-F5344CB8AC3E}">
        <p14:creationId xmlns:p14="http://schemas.microsoft.com/office/powerpoint/2010/main" val="307754508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6146" name="Picture 2" descr="Image for post">
            <a:extLst>
              <a:ext uri="{FF2B5EF4-FFF2-40B4-BE49-F238E27FC236}">
                <a16:creationId xmlns:a16="http://schemas.microsoft.com/office/drawing/2014/main" id="{7ADE3B68-8A47-4E4F-BEBF-B052CCEB439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5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878373C-3A48-4DE1-875F-96A2C3E1F2E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441" y="1576112"/>
            <a:ext cx="11344275" cy="4772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a:extLst>
              <a:ext uri="{FF2B5EF4-FFF2-40B4-BE49-F238E27FC236}">
                <a16:creationId xmlns:a16="http://schemas.microsoft.com/office/drawing/2014/main" id="{2E45A4F2-FD18-4F06-B978-EB0B058B731F}"/>
              </a:ext>
            </a:extLst>
          </p:cNvPr>
          <p:cNvSpPr txBox="1"/>
          <p:nvPr/>
        </p:nvSpPr>
        <p:spPr>
          <a:xfrm>
            <a:off x="894712" y="509863"/>
            <a:ext cx="10402576" cy="707886"/>
          </a:xfrm>
          <a:prstGeom prst="rect">
            <a:avLst/>
          </a:prstGeom>
          <a:noFill/>
        </p:spPr>
        <p:txBody>
          <a:bodyPr wrap="square" rtlCol="0" anchor="t">
            <a:spAutoFit/>
          </a:bodyPr>
          <a:lstStyle/>
          <a:p>
            <a:pPr algn="ctr"/>
            <a:r>
              <a:rPr lang="en-US" altLang="id-ID" sz="4000" b="1" dirty="0">
                <a:solidFill>
                  <a:srgbClr val="0070C0"/>
                </a:solidFill>
                <a:latin typeface="Candara" panose="020E0502030303020204" pitchFamily="34" charset="0"/>
                <a:cs typeface="Segoe UI" panose="020B0502040204020203" pitchFamily="34" charset="0"/>
                <a:sym typeface="+mn-ea"/>
              </a:rPr>
              <a:t>Cara </a:t>
            </a:r>
            <a:r>
              <a:rPr lang="en-US" altLang="id-ID" sz="4000" b="1" dirty="0" err="1">
                <a:solidFill>
                  <a:srgbClr val="0070C0"/>
                </a:solidFill>
                <a:latin typeface="Candara" panose="020E0502030303020204" pitchFamily="34" charset="0"/>
                <a:cs typeface="Segoe UI" panose="020B0502040204020203" pitchFamily="34" charset="0"/>
                <a:sym typeface="+mn-ea"/>
              </a:rPr>
              <a:t>Kerja</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p>
        </p:txBody>
      </p:sp>
    </p:spTree>
    <p:extLst>
      <p:ext uri="{BB962C8B-B14F-4D97-AF65-F5344CB8AC3E}">
        <p14:creationId xmlns:p14="http://schemas.microsoft.com/office/powerpoint/2010/main" val="2528144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878373C-3A48-4DE1-875F-96A2C3E1F2E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441" y="1576112"/>
            <a:ext cx="11344275" cy="4772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a:extLst>
              <a:ext uri="{FF2B5EF4-FFF2-40B4-BE49-F238E27FC236}">
                <a16:creationId xmlns:a16="http://schemas.microsoft.com/office/drawing/2014/main" id="{2E45A4F2-FD18-4F06-B978-EB0B058B731F}"/>
              </a:ext>
            </a:extLst>
          </p:cNvPr>
          <p:cNvSpPr txBox="1"/>
          <p:nvPr/>
        </p:nvSpPr>
        <p:spPr>
          <a:xfrm>
            <a:off x="894712" y="509863"/>
            <a:ext cx="10402576" cy="707886"/>
          </a:xfrm>
          <a:prstGeom prst="rect">
            <a:avLst/>
          </a:prstGeom>
          <a:noFill/>
        </p:spPr>
        <p:txBody>
          <a:bodyPr wrap="square" rtlCol="0" anchor="t">
            <a:spAutoFit/>
          </a:bodyPr>
          <a:lstStyle/>
          <a:p>
            <a:pPr algn="ctr"/>
            <a:r>
              <a:rPr lang="en-US" altLang="id-ID" sz="4000" b="1" dirty="0">
                <a:solidFill>
                  <a:srgbClr val="0070C0"/>
                </a:solidFill>
                <a:latin typeface="Candara" panose="020E0502030303020204" pitchFamily="34" charset="0"/>
                <a:cs typeface="Segoe UI" panose="020B0502040204020203" pitchFamily="34" charset="0"/>
                <a:sym typeface="+mn-ea"/>
              </a:rPr>
              <a:t>Cara </a:t>
            </a:r>
            <a:r>
              <a:rPr lang="en-US" altLang="id-ID" sz="4000" b="1" dirty="0" err="1">
                <a:solidFill>
                  <a:srgbClr val="0070C0"/>
                </a:solidFill>
                <a:latin typeface="Candara" panose="020E0502030303020204" pitchFamily="34" charset="0"/>
                <a:cs typeface="Segoe UI" panose="020B0502040204020203" pitchFamily="34" charset="0"/>
                <a:sym typeface="+mn-ea"/>
              </a:rPr>
              <a:t>Kerja</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p>
        </p:txBody>
      </p:sp>
      <p:pic>
        <p:nvPicPr>
          <p:cNvPr id="3076" name="Picture 4">
            <a:extLst>
              <a:ext uri="{FF2B5EF4-FFF2-40B4-BE49-F238E27FC236}">
                <a16:creationId xmlns:a16="http://schemas.microsoft.com/office/drawing/2014/main" id="{FA5F87FC-A789-460A-8B67-B9EE3202B0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9C5F23-18FB-46F6-8857-C643359D3AD3}"/>
              </a:ext>
            </a:extLst>
          </p:cNvPr>
          <p:cNvSpPr txBox="1"/>
          <p:nvPr/>
        </p:nvSpPr>
        <p:spPr>
          <a:xfrm>
            <a:off x="2321169" y="557224"/>
            <a:ext cx="7301131" cy="461665"/>
          </a:xfrm>
          <a:prstGeom prst="rect">
            <a:avLst/>
          </a:prstGeom>
          <a:noFill/>
        </p:spPr>
        <p:txBody>
          <a:bodyPr wrap="square">
            <a:spAutoFit/>
          </a:bodyPr>
          <a:lstStyle/>
          <a:p>
            <a:pPr algn="ctr"/>
            <a:r>
              <a:rPr lang="en-US" sz="2400" b="1" dirty="0" err="1">
                <a:solidFill>
                  <a:srgbClr val="222222"/>
                </a:solidFill>
                <a:effectLst/>
                <a:latin typeface="+mj-lt"/>
              </a:rPr>
              <a:t>Untuk</a:t>
            </a:r>
            <a:r>
              <a:rPr lang="en-US" sz="2400" b="1" dirty="0">
                <a:solidFill>
                  <a:srgbClr val="222222"/>
                </a:solidFill>
                <a:effectLst/>
                <a:latin typeface="+mj-lt"/>
              </a:rPr>
              <a:t> </a:t>
            </a:r>
            <a:r>
              <a:rPr lang="en-US" sz="2400" b="1" dirty="0" err="1">
                <a:solidFill>
                  <a:srgbClr val="222222"/>
                </a:solidFill>
                <a:effectLst/>
                <a:latin typeface="+mj-lt"/>
              </a:rPr>
              <a:t>tia</a:t>
            </a:r>
            <a:r>
              <a:rPr lang="en-US" sz="2400" b="1" dirty="0" err="1">
                <a:solidFill>
                  <a:srgbClr val="222222"/>
                </a:solidFill>
                <a:latin typeface="+mj-lt"/>
              </a:rPr>
              <a:t>p</a:t>
            </a:r>
            <a:r>
              <a:rPr lang="en-US" sz="2400" b="1" dirty="0">
                <a:solidFill>
                  <a:srgbClr val="222222"/>
                </a:solidFill>
                <a:latin typeface="+mj-lt"/>
              </a:rPr>
              <a:t> neuron pada </a:t>
            </a:r>
            <a:r>
              <a:rPr lang="en-US" sz="2400" b="1" dirty="0" err="1">
                <a:solidFill>
                  <a:srgbClr val="222222"/>
                </a:solidFill>
                <a:latin typeface="+mj-lt"/>
              </a:rPr>
              <a:t>sebuah</a:t>
            </a:r>
            <a:r>
              <a:rPr lang="en-US" sz="2400" b="1" dirty="0">
                <a:solidFill>
                  <a:srgbClr val="222222"/>
                </a:solidFill>
                <a:latin typeface="+mj-lt"/>
              </a:rPr>
              <a:t> Neural Network, </a:t>
            </a:r>
            <a:r>
              <a:rPr lang="en-US" sz="2400" b="1" dirty="0" err="1">
                <a:solidFill>
                  <a:srgbClr val="222222"/>
                </a:solidFill>
                <a:latin typeface="+mj-lt"/>
              </a:rPr>
              <a:t>berlaku</a:t>
            </a:r>
            <a:r>
              <a:rPr lang="en-US" sz="2400" b="1" dirty="0">
                <a:solidFill>
                  <a:srgbClr val="222222"/>
                </a:solidFill>
                <a:latin typeface="+mj-lt"/>
              </a:rPr>
              <a:t>:</a:t>
            </a:r>
            <a:endParaRPr lang="en-US" sz="2400" dirty="0">
              <a:latin typeface="+mj-lt"/>
            </a:endParaRPr>
          </a:p>
        </p:txBody>
      </p:sp>
    </p:spTree>
    <p:extLst>
      <p:ext uri="{BB962C8B-B14F-4D97-AF65-F5344CB8AC3E}">
        <p14:creationId xmlns:p14="http://schemas.microsoft.com/office/powerpoint/2010/main" val="164262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2E45A4F2-FD18-4F06-B978-EB0B058B731F}"/>
              </a:ext>
            </a:extLst>
          </p:cNvPr>
          <p:cNvSpPr txBox="1"/>
          <p:nvPr/>
        </p:nvSpPr>
        <p:spPr>
          <a:xfrm>
            <a:off x="894712" y="256223"/>
            <a:ext cx="10402576" cy="707886"/>
          </a:xfrm>
          <a:prstGeom prst="rect">
            <a:avLst/>
          </a:prstGeom>
          <a:noFill/>
        </p:spPr>
        <p:txBody>
          <a:bodyPr wrap="square" rtlCol="0" anchor="t">
            <a:spAutoFit/>
          </a:bodyPr>
          <a:lstStyle/>
          <a:p>
            <a:pPr algn="ctr"/>
            <a:r>
              <a:rPr lang="en-US" altLang="id-ID" sz="4000" b="1" dirty="0" err="1">
                <a:solidFill>
                  <a:srgbClr val="0070C0"/>
                </a:solidFill>
                <a:latin typeface="Candara" panose="020E0502030303020204" pitchFamily="34" charset="0"/>
                <a:cs typeface="Segoe UI" panose="020B0502040204020203" pitchFamily="34" charset="0"/>
                <a:sym typeface="+mn-ea"/>
              </a:rPr>
              <a:t>Apa</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err="1">
                <a:solidFill>
                  <a:srgbClr val="0070C0"/>
                </a:solidFill>
                <a:latin typeface="Candara" panose="020E0502030303020204" pitchFamily="34" charset="0"/>
                <a:cs typeface="Segoe UI" panose="020B0502040204020203" pitchFamily="34" charset="0"/>
                <a:sym typeface="+mn-ea"/>
              </a:rPr>
              <a:t>itu</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a:solidFill>
                  <a:srgbClr val="00B050"/>
                </a:solidFill>
                <a:latin typeface="Candara" panose="020E0502030303020204" pitchFamily="34" charset="0"/>
                <a:cs typeface="Segoe UI" panose="020B0502040204020203" pitchFamily="34" charset="0"/>
                <a:sym typeface="+mn-ea"/>
              </a:rPr>
              <a:t>Activation Function?</a:t>
            </a:r>
          </a:p>
        </p:txBody>
      </p:sp>
      <p:pic>
        <p:nvPicPr>
          <p:cNvPr id="7170" name="Picture 2">
            <a:extLst>
              <a:ext uri="{FF2B5EF4-FFF2-40B4-BE49-F238E27FC236}">
                <a16:creationId xmlns:a16="http://schemas.microsoft.com/office/drawing/2014/main" id="{FFB83D8D-2A7E-4607-A9A3-02BE91ED221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1733550"/>
            <a:ext cx="12192000" cy="5124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725A59-9CC3-44FD-9DED-C26AA8C4E422}"/>
              </a:ext>
            </a:extLst>
          </p:cNvPr>
          <p:cNvSpPr txBox="1"/>
          <p:nvPr/>
        </p:nvSpPr>
        <p:spPr>
          <a:xfrm>
            <a:off x="2821986" y="1832024"/>
            <a:ext cx="1145103" cy="461665"/>
          </a:xfrm>
          <a:prstGeom prst="rect">
            <a:avLst/>
          </a:prstGeom>
          <a:noFill/>
        </p:spPr>
        <p:txBody>
          <a:bodyPr wrap="square">
            <a:spAutoFit/>
          </a:bodyPr>
          <a:lstStyle/>
          <a:p>
            <a:pPr algn="ctr"/>
            <a:r>
              <a:rPr lang="en-US" sz="2400" b="1" dirty="0">
                <a:solidFill>
                  <a:srgbClr val="222222"/>
                </a:solidFill>
                <a:effectLst/>
                <a:latin typeface="+mj-lt"/>
              </a:rPr>
              <a:t>Input</a:t>
            </a:r>
            <a:endParaRPr lang="en-US" sz="2400" dirty="0">
              <a:latin typeface="+mj-lt"/>
            </a:endParaRPr>
          </a:p>
        </p:txBody>
      </p:sp>
      <p:sp>
        <p:nvSpPr>
          <p:cNvPr id="7" name="TextBox 6">
            <a:extLst>
              <a:ext uri="{FF2B5EF4-FFF2-40B4-BE49-F238E27FC236}">
                <a16:creationId xmlns:a16="http://schemas.microsoft.com/office/drawing/2014/main" id="{5BB51B7D-3FF9-4829-9EA2-6709CFF9375E}"/>
              </a:ext>
            </a:extLst>
          </p:cNvPr>
          <p:cNvSpPr txBox="1"/>
          <p:nvPr/>
        </p:nvSpPr>
        <p:spPr>
          <a:xfrm>
            <a:off x="4451494" y="1231859"/>
            <a:ext cx="1145103" cy="830997"/>
          </a:xfrm>
          <a:prstGeom prst="rect">
            <a:avLst/>
          </a:prstGeom>
          <a:noFill/>
        </p:spPr>
        <p:txBody>
          <a:bodyPr wrap="square">
            <a:spAutoFit/>
          </a:bodyPr>
          <a:lstStyle/>
          <a:p>
            <a:pPr algn="ctr"/>
            <a:r>
              <a:rPr lang="en-US" sz="2400" b="1" dirty="0">
                <a:solidFill>
                  <a:srgbClr val="222222"/>
                </a:solidFill>
                <a:effectLst/>
                <a:latin typeface="+mj-lt"/>
              </a:rPr>
              <a:t>Hidden Layer</a:t>
            </a:r>
            <a:endParaRPr lang="en-US" sz="2400" dirty="0">
              <a:latin typeface="+mj-lt"/>
            </a:endParaRPr>
          </a:p>
        </p:txBody>
      </p:sp>
      <p:sp>
        <p:nvSpPr>
          <p:cNvPr id="8" name="TextBox 7">
            <a:extLst>
              <a:ext uri="{FF2B5EF4-FFF2-40B4-BE49-F238E27FC236}">
                <a16:creationId xmlns:a16="http://schemas.microsoft.com/office/drawing/2014/main" id="{4F21ADB6-EFE2-40F9-A1CE-9513069CE389}"/>
              </a:ext>
            </a:extLst>
          </p:cNvPr>
          <p:cNvSpPr txBox="1"/>
          <p:nvPr/>
        </p:nvSpPr>
        <p:spPr>
          <a:xfrm>
            <a:off x="6022853" y="902553"/>
            <a:ext cx="1145103" cy="830997"/>
          </a:xfrm>
          <a:prstGeom prst="rect">
            <a:avLst/>
          </a:prstGeom>
          <a:noFill/>
        </p:spPr>
        <p:txBody>
          <a:bodyPr wrap="square">
            <a:spAutoFit/>
          </a:bodyPr>
          <a:lstStyle/>
          <a:p>
            <a:pPr algn="ctr"/>
            <a:r>
              <a:rPr lang="en-US" sz="2400" b="1" dirty="0">
                <a:solidFill>
                  <a:srgbClr val="222222"/>
                </a:solidFill>
                <a:effectLst/>
                <a:latin typeface="+mj-lt"/>
              </a:rPr>
              <a:t>Hidden Layer</a:t>
            </a:r>
            <a:endParaRPr lang="en-US" sz="2400" dirty="0">
              <a:latin typeface="+mj-lt"/>
            </a:endParaRPr>
          </a:p>
        </p:txBody>
      </p:sp>
      <p:sp>
        <p:nvSpPr>
          <p:cNvPr id="9" name="TextBox 8">
            <a:extLst>
              <a:ext uri="{FF2B5EF4-FFF2-40B4-BE49-F238E27FC236}">
                <a16:creationId xmlns:a16="http://schemas.microsoft.com/office/drawing/2014/main" id="{27BE7BDC-A6CB-48CE-8F5A-26D28D213455}"/>
              </a:ext>
            </a:extLst>
          </p:cNvPr>
          <p:cNvSpPr txBox="1"/>
          <p:nvPr/>
        </p:nvSpPr>
        <p:spPr>
          <a:xfrm>
            <a:off x="7931837" y="3013501"/>
            <a:ext cx="1145103" cy="461665"/>
          </a:xfrm>
          <a:prstGeom prst="rect">
            <a:avLst/>
          </a:prstGeom>
          <a:noFill/>
        </p:spPr>
        <p:txBody>
          <a:bodyPr wrap="square">
            <a:spAutoFit/>
          </a:bodyPr>
          <a:lstStyle/>
          <a:p>
            <a:pPr algn="ctr"/>
            <a:r>
              <a:rPr lang="en-US" sz="2400" b="1" dirty="0">
                <a:solidFill>
                  <a:srgbClr val="222222"/>
                </a:solidFill>
                <a:effectLst/>
                <a:latin typeface="+mj-lt"/>
              </a:rPr>
              <a:t>Output</a:t>
            </a:r>
            <a:endParaRPr lang="en-US" sz="2400" dirty="0">
              <a:latin typeface="+mj-lt"/>
            </a:endParaRPr>
          </a:p>
        </p:txBody>
      </p:sp>
    </p:spTree>
    <p:extLst>
      <p:ext uri="{BB962C8B-B14F-4D97-AF65-F5344CB8AC3E}">
        <p14:creationId xmlns:p14="http://schemas.microsoft.com/office/powerpoint/2010/main" val="2736237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2E45A4F2-FD18-4F06-B978-EB0B058B731F}"/>
              </a:ext>
            </a:extLst>
          </p:cNvPr>
          <p:cNvSpPr txBox="1"/>
          <p:nvPr/>
        </p:nvSpPr>
        <p:spPr>
          <a:xfrm>
            <a:off x="894712" y="346912"/>
            <a:ext cx="10402576" cy="707886"/>
          </a:xfrm>
          <a:prstGeom prst="rect">
            <a:avLst/>
          </a:prstGeom>
          <a:noFill/>
        </p:spPr>
        <p:txBody>
          <a:bodyPr wrap="square" rtlCol="0" anchor="t">
            <a:spAutoFit/>
          </a:bodyPr>
          <a:lstStyle/>
          <a:p>
            <a:pPr algn="ctr"/>
            <a:r>
              <a:rPr lang="en-US" altLang="id-ID" sz="4000" b="1" dirty="0" err="1">
                <a:solidFill>
                  <a:srgbClr val="0070C0"/>
                </a:solidFill>
                <a:latin typeface="Candara" panose="020E0502030303020204" pitchFamily="34" charset="0"/>
                <a:cs typeface="Segoe UI" panose="020B0502040204020203" pitchFamily="34" charset="0"/>
                <a:sym typeface="+mn-ea"/>
              </a:rPr>
              <a:t>Apa</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err="1">
                <a:solidFill>
                  <a:srgbClr val="0070C0"/>
                </a:solidFill>
                <a:latin typeface="Candara" panose="020E0502030303020204" pitchFamily="34" charset="0"/>
                <a:cs typeface="Segoe UI" panose="020B0502040204020203" pitchFamily="34" charset="0"/>
                <a:sym typeface="+mn-ea"/>
              </a:rPr>
              <a:t>itu</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a:solidFill>
                  <a:srgbClr val="00B050"/>
                </a:solidFill>
                <a:latin typeface="Candara" panose="020E0502030303020204" pitchFamily="34" charset="0"/>
                <a:cs typeface="Segoe UI" panose="020B0502040204020203" pitchFamily="34" charset="0"/>
                <a:sym typeface="+mn-ea"/>
              </a:rPr>
              <a:t>Activation Function?</a:t>
            </a:r>
          </a:p>
        </p:txBody>
      </p:sp>
      <p:pic>
        <p:nvPicPr>
          <p:cNvPr id="8194" name="Picture 2" descr="Diagram of ReLU activation function">
            <a:extLst>
              <a:ext uri="{FF2B5EF4-FFF2-40B4-BE49-F238E27FC236}">
                <a16:creationId xmlns:a16="http://schemas.microsoft.com/office/drawing/2014/main" id="{439E018E-BEC6-4BD9-A124-0CC2B5AE8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4344" y="2519771"/>
            <a:ext cx="4331823" cy="370560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iagram of Sigmoidal activation function">
            <a:extLst>
              <a:ext uri="{FF2B5EF4-FFF2-40B4-BE49-F238E27FC236}">
                <a16:creationId xmlns:a16="http://schemas.microsoft.com/office/drawing/2014/main" id="{03D2C9A0-2EE5-4A40-A3F4-D5AE5738C9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712" y="2488451"/>
            <a:ext cx="4331823" cy="38062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0AAABA1-5380-4AED-98AF-CE2726251D13}"/>
                  </a:ext>
                </a:extLst>
              </p:cNvPr>
              <p:cNvSpPr txBox="1"/>
              <p:nvPr/>
            </p:nvSpPr>
            <p:spPr>
              <a:xfrm>
                <a:off x="1683252" y="1542357"/>
                <a:ext cx="2163734" cy="7000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𝑥</m:t>
                              </m:r>
                            </m:sup>
                          </m:sSup>
                        </m:den>
                      </m:f>
                    </m:oMath>
                  </m:oMathPara>
                </a14:m>
                <a:endParaRPr lang="en-US" sz="2400" dirty="0"/>
              </a:p>
            </p:txBody>
          </p:sp>
        </mc:Choice>
        <mc:Fallback>
          <p:sp>
            <p:nvSpPr>
              <p:cNvPr id="5" name="TextBox 4">
                <a:extLst>
                  <a:ext uri="{FF2B5EF4-FFF2-40B4-BE49-F238E27FC236}">
                    <a16:creationId xmlns:a16="http://schemas.microsoft.com/office/drawing/2014/main" id="{F0AAABA1-5380-4AED-98AF-CE2726251D13}"/>
                  </a:ext>
                </a:extLst>
              </p:cNvPr>
              <p:cNvSpPr txBox="1">
                <a:spLocks noRot="1" noChangeAspect="1" noMove="1" noResize="1" noEditPoints="1" noAdjustHandles="1" noChangeArrowheads="1" noChangeShapeType="1" noTextEdit="1"/>
              </p:cNvSpPr>
              <p:nvPr/>
            </p:nvSpPr>
            <p:spPr>
              <a:xfrm>
                <a:off x="1683252" y="1542357"/>
                <a:ext cx="2163734" cy="70006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ABC4661-2A8F-4E9E-82B9-951B1F0CD943}"/>
                  </a:ext>
                </a:extLst>
              </p:cNvPr>
              <p:cNvSpPr txBox="1"/>
              <p:nvPr/>
            </p:nvSpPr>
            <p:spPr>
              <a:xfrm>
                <a:off x="7991144" y="1480482"/>
                <a:ext cx="2825004" cy="8238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0</m:t>
                              </m:r>
                            </m:e>
                            <m:e>
                              <m:r>
                                <a:rPr lang="en-US" sz="2400" b="0" i="1" smtClean="0">
                                  <a:latin typeface="Cambria Math" panose="02040503050406030204" pitchFamily="18" charset="0"/>
                                </a:rPr>
                                <m:t>&amp;0,  </m:t>
                              </m:r>
                              <m:r>
                                <a:rPr lang="en-US" sz="2400" b="0" i="1" smtClean="0">
                                  <a:latin typeface="Cambria Math" panose="02040503050406030204" pitchFamily="18" charset="0"/>
                                </a:rPr>
                                <m:t>𝑥</m:t>
                              </m:r>
                              <m:r>
                                <a:rPr lang="en-US" sz="2400" b="0" i="1" smtClean="0">
                                  <a:latin typeface="Cambria Math" panose="02040503050406030204" pitchFamily="18" charset="0"/>
                                </a:rPr>
                                <m:t>&lt;0</m:t>
                              </m:r>
                            </m:e>
                          </m:eqArr>
                        </m:e>
                      </m:d>
                    </m:oMath>
                  </m:oMathPara>
                </a14:m>
                <a:endParaRPr lang="en-US" sz="2400" dirty="0"/>
              </a:p>
            </p:txBody>
          </p:sp>
        </mc:Choice>
        <mc:Fallback>
          <p:sp>
            <p:nvSpPr>
              <p:cNvPr id="9" name="TextBox 8">
                <a:extLst>
                  <a:ext uri="{FF2B5EF4-FFF2-40B4-BE49-F238E27FC236}">
                    <a16:creationId xmlns:a16="http://schemas.microsoft.com/office/drawing/2014/main" id="{CABC4661-2A8F-4E9E-82B9-951B1F0CD943}"/>
                  </a:ext>
                </a:extLst>
              </p:cNvPr>
              <p:cNvSpPr txBox="1">
                <a:spLocks noRot="1" noChangeAspect="1" noMove="1" noResize="1" noEditPoints="1" noAdjustHandles="1" noChangeArrowheads="1" noChangeShapeType="1" noTextEdit="1"/>
              </p:cNvSpPr>
              <p:nvPr/>
            </p:nvSpPr>
            <p:spPr>
              <a:xfrm>
                <a:off x="7991144" y="1480482"/>
                <a:ext cx="2825004" cy="82381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75797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BA9513B-2EF2-4970-8BCB-740B16950B06}"/>
              </a:ext>
            </a:extLst>
          </p:cNvPr>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7332" y="946945"/>
            <a:ext cx="8624668" cy="6468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2">
            <a:extLst>
              <a:ext uri="{FF2B5EF4-FFF2-40B4-BE49-F238E27FC236}">
                <a16:creationId xmlns:a16="http://schemas.microsoft.com/office/drawing/2014/main" id="{EC8055D8-3C34-4847-8A66-D7CFE52A4144}"/>
              </a:ext>
            </a:extLst>
          </p:cNvPr>
          <p:cNvSpPr txBox="1"/>
          <p:nvPr/>
        </p:nvSpPr>
        <p:spPr>
          <a:xfrm>
            <a:off x="894712" y="242576"/>
            <a:ext cx="10402576" cy="707886"/>
          </a:xfrm>
          <a:prstGeom prst="rect">
            <a:avLst/>
          </a:prstGeom>
          <a:noFill/>
        </p:spPr>
        <p:txBody>
          <a:bodyPr wrap="square" rtlCol="0" anchor="t">
            <a:spAutoFit/>
          </a:bodyPr>
          <a:lstStyle/>
          <a:p>
            <a:pPr algn="ctr"/>
            <a:r>
              <a:rPr lang="en-US" altLang="id-ID" sz="4000" b="1" dirty="0">
                <a:solidFill>
                  <a:srgbClr val="0070C0"/>
                </a:solidFill>
                <a:latin typeface="Candara" panose="020E0502030303020204" pitchFamily="34" charset="0"/>
                <a:cs typeface="Segoe UI" panose="020B0502040204020203" pitchFamily="34" charset="0"/>
                <a:sym typeface="+mn-ea"/>
              </a:rPr>
              <a:t>Cara </a:t>
            </a:r>
            <a:r>
              <a:rPr lang="en-US" altLang="id-ID" sz="4000" b="1" dirty="0" err="1">
                <a:solidFill>
                  <a:srgbClr val="0070C0"/>
                </a:solidFill>
                <a:latin typeface="Candara" panose="020E0502030303020204" pitchFamily="34" charset="0"/>
                <a:cs typeface="Segoe UI" panose="020B0502040204020203" pitchFamily="34" charset="0"/>
                <a:sym typeface="+mn-ea"/>
              </a:rPr>
              <a:t>Kerja</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p>
        </p:txBody>
      </p:sp>
      <p:sp>
        <p:nvSpPr>
          <p:cNvPr id="6" name="TextBox 5">
            <a:extLst>
              <a:ext uri="{FF2B5EF4-FFF2-40B4-BE49-F238E27FC236}">
                <a16:creationId xmlns:a16="http://schemas.microsoft.com/office/drawing/2014/main" id="{D26E9D44-54FB-4E62-81B5-68E670892A00}"/>
              </a:ext>
            </a:extLst>
          </p:cNvPr>
          <p:cNvSpPr txBox="1"/>
          <p:nvPr/>
        </p:nvSpPr>
        <p:spPr>
          <a:xfrm>
            <a:off x="167251" y="1116358"/>
            <a:ext cx="3528482" cy="5016758"/>
          </a:xfrm>
          <a:prstGeom prst="rect">
            <a:avLst/>
          </a:prstGeom>
          <a:noFill/>
        </p:spPr>
        <p:txBody>
          <a:bodyPr wrap="square">
            <a:spAutoFit/>
          </a:bodyPr>
          <a:lstStyle/>
          <a:p>
            <a:r>
              <a:rPr lang="en-US" sz="2000" b="1" dirty="0" err="1">
                <a:solidFill>
                  <a:srgbClr val="222222"/>
                </a:solidFill>
                <a:effectLst/>
                <a:latin typeface="+mj-lt"/>
              </a:rPr>
              <a:t>Komputer</a:t>
            </a:r>
            <a:r>
              <a:rPr lang="en-US" sz="2000" b="1" dirty="0">
                <a:solidFill>
                  <a:srgbClr val="222222"/>
                </a:solidFill>
                <a:effectLst/>
                <a:latin typeface="+mj-lt"/>
              </a:rPr>
              <a:t> </a:t>
            </a:r>
            <a:r>
              <a:rPr lang="en-US" sz="2000" dirty="0" err="1">
                <a:solidFill>
                  <a:srgbClr val="222222"/>
                </a:solidFill>
                <a:effectLst/>
                <a:latin typeface="+mj-lt"/>
              </a:rPr>
              <a:t>belajar</a:t>
            </a:r>
            <a:r>
              <a:rPr lang="en-US" sz="2000" dirty="0">
                <a:solidFill>
                  <a:srgbClr val="222222"/>
                </a:solidFill>
                <a:effectLst/>
                <a:latin typeface="+mj-lt"/>
              </a:rPr>
              <a:t> </a:t>
            </a:r>
            <a:r>
              <a:rPr lang="en-US" sz="2000" dirty="0" err="1">
                <a:solidFill>
                  <a:srgbClr val="222222"/>
                </a:solidFill>
                <a:effectLst/>
                <a:latin typeface="+mj-lt"/>
              </a:rPr>
              <a:t>dari</a:t>
            </a:r>
            <a:r>
              <a:rPr lang="en-US" sz="2000" dirty="0">
                <a:solidFill>
                  <a:srgbClr val="222222"/>
                </a:solidFill>
                <a:effectLst/>
                <a:latin typeface="+mj-lt"/>
              </a:rPr>
              <a:t> data </a:t>
            </a:r>
            <a:r>
              <a:rPr lang="en-US" sz="2000" dirty="0" err="1">
                <a:solidFill>
                  <a:srgbClr val="222222"/>
                </a:solidFill>
                <a:effectLst/>
                <a:latin typeface="+mj-lt"/>
              </a:rPr>
              <a:t>masukan</a:t>
            </a:r>
            <a:r>
              <a:rPr lang="en-US" sz="2000" dirty="0">
                <a:solidFill>
                  <a:srgbClr val="222222"/>
                </a:solidFill>
                <a:effectLst/>
                <a:latin typeface="+mj-lt"/>
              </a:rPr>
              <a:t> yang </a:t>
            </a:r>
            <a:r>
              <a:rPr lang="en-US" sz="2000" dirty="0" err="1">
                <a:solidFill>
                  <a:srgbClr val="222222"/>
                </a:solidFill>
                <a:effectLst/>
                <a:latin typeface="+mj-lt"/>
              </a:rPr>
              <a:t>sangat</a:t>
            </a:r>
            <a:r>
              <a:rPr lang="en-US" sz="2000" dirty="0">
                <a:solidFill>
                  <a:srgbClr val="222222"/>
                </a:solidFill>
                <a:effectLst/>
                <a:latin typeface="+mj-lt"/>
              </a:rPr>
              <a:t> </a:t>
            </a:r>
            <a:r>
              <a:rPr lang="en-US" sz="2000" dirty="0" err="1">
                <a:solidFill>
                  <a:srgbClr val="222222"/>
                </a:solidFill>
                <a:effectLst/>
                <a:latin typeface="+mj-lt"/>
              </a:rPr>
              <a:t>banyak</a:t>
            </a:r>
            <a:r>
              <a:rPr lang="en-US" sz="2000" dirty="0">
                <a:solidFill>
                  <a:srgbClr val="222222"/>
                </a:solidFill>
                <a:effectLst/>
                <a:latin typeface="+mj-lt"/>
              </a:rPr>
              <a:t>: </a:t>
            </a:r>
            <a:r>
              <a:rPr lang="en-US" sz="2000" dirty="0" err="1">
                <a:solidFill>
                  <a:srgbClr val="222222"/>
                </a:solidFill>
                <a:effectLst/>
                <a:latin typeface="+mj-lt"/>
              </a:rPr>
              <a:t>ribuan</a:t>
            </a:r>
            <a:r>
              <a:rPr lang="en-US" sz="2000" dirty="0">
                <a:solidFill>
                  <a:srgbClr val="222222"/>
                </a:solidFill>
                <a:effectLst/>
                <a:latin typeface="+mj-lt"/>
              </a:rPr>
              <a:t> </a:t>
            </a:r>
            <a:r>
              <a:rPr lang="en-US" sz="2000" dirty="0" err="1">
                <a:solidFill>
                  <a:srgbClr val="222222"/>
                </a:solidFill>
                <a:effectLst/>
                <a:latin typeface="+mj-lt"/>
              </a:rPr>
              <a:t>bahkan</a:t>
            </a:r>
            <a:r>
              <a:rPr lang="en-US" sz="2000" dirty="0">
                <a:solidFill>
                  <a:srgbClr val="222222"/>
                </a:solidFill>
                <a:effectLst/>
                <a:latin typeface="+mj-lt"/>
              </a:rPr>
              <a:t> </a:t>
            </a:r>
            <a:r>
              <a:rPr lang="en-US" sz="2000" dirty="0" err="1">
                <a:solidFill>
                  <a:srgbClr val="222222"/>
                </a:solidFill>
                <a:effectLst/>
                <a:latin typeface="+mj-lt"/>
              </a:rPr>
              <a:t>jutaan</a:t>
            </a:r>
            <a:r>
              <a:rPr lang="en-US" sz="2000" dirty="0">
                <a:solidFill>
                  <a:srgbClr val="222222"/>
                </a:solidFill>
                <a:effectLst/>
                <a:latin typeface="+mj-lt"/>
              </a:rPr>
              <a:t> data yang </a:t>
            </a:r>
            <a:r>
              <a:rPr lang="en-US" sz="2000" dirty="0" err="1">
                <a:solidFill>
                  <a:srgbClr val="222222"/>
                </a:solidFill>
                <a:effectLst/>
                <a:latin typeface="+mj-lt"/>
              </a:rPr>
              <a:t>digunakan</a:t>
            </a:r>
            <a:r>
              <a:rPr lang="en-US" sz="2000" dirty="0">
                <a:solidFill>
                  <a:srgbClr val="222222"/>
                </a:solidFill>
                <a:effectLst/>
                <a:latin typeface="+mj-lt"/>
              </a:rPr>
              <a:t> </a:t>
            </a:r>
            <a:r>
              <a:rPr lang="en-US" sz="2000" dirty="0" err="1">
                <a:solidFill>
                  <a:srgbClr val="222222"/>
                </a:solidFill>
                <a:effectLst/>
                <a:latin typeface="+mj-lt"/>
              </a:rPr>
              <a:t>untuk</a:t>
            </a:r>
            <a:r>
              <a:rPr lang="en-US" sz="2000" dirty="0">
                <a:solidFill>
                  <a:srgbClr val="222222"/>
                </a:solidFill>
                <a:effectLst/>
                <a:latin typeface="+mj-lt"/>
              </a:rPr>
              <a:t> ‘</a:t>
            </a:r>
            <a:r>
              <a:rPr lang="en-US" sz="2000" dirty="0" err="1">
                <a:solidFill>
                  <a:srgbClr val="222222"/>
                </a:solidFill>
                <a:effectLst/>
                <a:latin typeface="+mj-lt"/>
              </a:rPr>
              <a:t>belajar</a:t>
            </a:r>
            <a:r>
              <a:rPr lang="en-US" sz="2000" dirty="0">
                <a:solidFill>
                  <a:srgbClr val="222222"/>
                </a:solidFill>
                <a:effectLst/>
                <a:latin typeface="+mj-lt"/>
              </a:rPr>
              <a:t>’</a:t>
            </a:r>
          </a:p>
          <a:p>
            <a:endParaRPr lang="en-US" sz="2000" dirty="0">
              <a:solidFill>
                <a:srgbClr val="222222"/>
              </a:solidFill>
              <a:latin typeface="+mj-lt"/>
            </a:endParaRPr>
          </a:p>
          <a:p>
            <a:r>
              <a:rPr lang="en-US" sz="2000" dirty="0" err="1">
                <a:solidFill>
                  <a:srgbClr val="222222"/>
                </a:solidFill>
                <a:latin typeface="+mj-lt"/>
              </a:rPr>
              <a:t>Tiap</a:t>
            </a:r>
            <a:r>
              <a:rPr lang="en-US" sz="2000" dirty="0">
                <a:solidFill>
                  <a:srgbClr val="222222"/>
                </a:solidFill>
                <a:latin typeface="+mj-lt"/>
              </a:rPr>
              <a:t> neuron </a:t>
            </a:r>
            <a:r>
              <a:rPr lang="en-US" sz="2000" dirty="0" err="1">
                <a:solidFill>
                  <a:srgbClr val="222222"/>
                </a:solidFill>
                <a:latin typeface="+mj-lt"/>
              </a:rPr>
              <a:t>mengenali</a:t>
            </a:r>
            <a:r>
              <a:rPr lang="en-US" sz="2000" dirty="0">
                <a:solidFill>
                  <a:srgbClr val="222222"/>
                </a:solidFill>
                <a:latin typeface="+mj-lt"/>
              </a:rPr>
              <a:t> </a:t>
            </a:r>
            <a:r>
              <a:rPr lang="en-US" sz="2000" b="1" i="1" dirty="0" err="1">
                <a:solidFill>
                  <a:srgbClr val="222222"/>
                </a:solidFill>
                <a:latin typeface="+mj-lt"/>
              </a:rPr>
              <a:t>fitur</a:t>
            </a:r>
            <a:r>
              <a:rPr lang="en-US" sz="2000" b="1" i="1" dirty="0">
                <a:solidFill>
                  <a:srgbClr val="222222"/>
                </a:solidFill>
                <a:latin typeface="+mj-lt"/>
              </a:rPr>
              <a:t> </a:t>
            </a:r>
            <a:r>
              <a:rPr lang="en-US" sz="2000" dirty="0" err="1">
                <a:solidFill>
                  <a:srgbClr val="222222"/>
                </a:solidFill>
                <a:latin typeface="+mj-lt"/>
              </a:rPr>
              <a:t>tertentu</a:t>
            </a:r>
            <a:r>
              <a:rPr lang="en-US" sz="2000" dirty="0">
                <a:solidFill>
                  <a:srgbClr val="222222"/>
                </a:solidFill>
                <a:latin typeface="+mj-lt"/>
              </a:rPr>
              <a:t> </a:t>
            </a:r>
            <a:r>
              <a:rPr lang="en-US" sz="2000" dirty="0" err="1">
                <a:solidFill>
                  <a:srgbClr val="222222"/>
                </a:solidFill>
                <a:latin typeface="+mj-lt"/>
              </a:rPr>
              <a:t>dari</a:t>
            </a:r>
            <a:r>
              <a:rPr lang="en-US" sz="2000" dirty="0">
                <a:solidFill>
                  <a:srgbClr val="222222"/>
                </a:solidFill>
                <a:latin typeface="+mj-lt"/>
              </a:rPr>
              <a:t> data </a:t>
            </a:r>
            <a:r>
              <a:rPr lang="en-US" sz="2000" dirty="0" err="1">
                <a:solidFill>
                  <a:srgbClr val="222222"/>
                </a:solidFill>
                <a:latin typeface="+mj-lt"/>
              </a:rPr>
              <a:t>masukan</a:t>
            </a:r>
            <a:r>
              <a:rPr lang="en-US" sz="2000" dirty="0">
                <a:solidFill>
                  <a:srgbClr val="222222"/>
                </a:solidFill>
                <a:latin typeface="+mj-lt"/>
              </a:rPr>
              <a:t>. Neuron pada layer yang paling </a:t>
            </a:r>
            <a:r>
              <a:rPr lang="en-US" sz="2000" dirty="0" err="1">
                <a:solidFill>
                  <a:srgbClr val="222222"/>
                </a:solidFill>
                <a:latin typeface="+mj-lt"/>
              </a:rPr>
              <a:t>dekat</a:t>
            </a:r>
            <a:r>
              <a:rPr lang="en-US" sz="2000" dirty="0">
                <a:solidFill>
                  <a:srgbClr val="222222"/>
                </a:solidFill>
                <a:latin typeface="+mj-lt"/>
              </a:rPr>
              <a:t> </a:t>
            </a:r>
            <a:r>
              <a:rPr lang="en-US" sz="2000" dirty="0" err="1">
                <a:solidFill>
                  <a:srgbClr val="222222"/>
                </a:solidFill>
                <a:latin typeface="+mj-lt"/>
              </a:rPr>
              <a:t>dengan</a:t>
            </a:r>
            <a:r>
              <a:rPr lang="en-US" sz="2000" dirty="0">
                <a:solidFill>
                  <a:srgbClr val="222222"/>
                </a:solidFill>
                <a:latin typeface="+mj-lt"/>
              </a:rPr>
              <a:t> input </a:t>
            </a:r>
            <a:r>
              <a:rPr lang="en-US" sz="2000" dirty="0" err="1">
                <a:solidFill>
                  <a:srgbClr val="222222"/>
                </a:solidFill>
                <a:latin typeface="+mj-lt"/>
              </a:rPr>
              <a:t>mengidentifikasi</a:t>
            </a:r>
            <a:r>
              <a:rPr lang="en-US" sz="2000" dirty="0">
                <a:solidFill>
                  <a:srgbClr val="222222"/>
                </a:solidFill>
                <a:latin typeface="+mj-lt"/>
              </a:rPr>
              <a:t> </a:t>
            </a:r>
            <a:r>
              <a:rPr lang="en-US" sz="2000" dirty="0" err="1">
                <a:solidFill>
                  <a:srgbClr val="222222"/>
                </a:solidFill>
                <a:latin typeface="+mj-lt"/>
              </a:rPr>
              <a:t>fitur</a:t>
            </a:r>
            <a:r>
              <a:rPr lang="en-US" sz="2000" dirty="0">
                <a:solidFill>
                  <a:srgbClr val="222222"/>
                </a:solidFill>
                <a:latin typeface="+mj-lt"/>
              </a:rPr>
              <a:t> pada </a:t>
            </a:r>
            <a:r>
              <a:rPr lang="en-US" sz="2000" b="1" dirty="0">
                <a:solidFill>
                  <a:srgbClr val="222222"/>
                </a:solidFill>
                <a:latin typeface="+mj-lt"/>
              </a:rPr>
              <a:t>level yang </a:t>
            </a:r>
            <a:r>
              <a:rPr lang="en-US" sz="2000" b="1" dirty="0" err="1">
                <a:solidFill>
                  <a:srgbClr val="222222"/>
                </a:solidFill>
                <a:latin typeface="+mj-lt"/>
              </a:rPr>
              <a:t>lebih</a:t>
            </a:r>
            <a:r>
              <a:rPr lang="en-US" sz="2000" b="1" dirty="0">
                <a:solidFill>
                  <a:srgbClr val="222222"/>
                </a:solidFill>
                <a:latin typeface="+mj-lt"/>
              </a:rPr>
              <a:t> </a:t>
            </a:r>
            <a:r>
              <a:rPr lang="en-US" sz="2000" b="1" dirty="0" err="1">
                <a:solidFill>
                  <a:srgbClr val="222222"/>
                </a:solidFill>
                <a:latin typeface="+mj-lt"/>
              </a:rPr>
              <a:t>rendah</a:t>
            </a:r>
            <a:endParaRPr lang="en-US" sz="2000" b="1" dirty="0">
              <a:solidFill>
                <a:srgbClr val="222222"/>
              </a:solidFill>
              <a:latin typeface="+mj-lt"/>
            </a:endParaRPr>
          </a:p>
          <a:p>
            <a:endParaRPr lang="en-US" sz="2000" dirty="0">
              <a:solidFill>
                <a:srgbClr val="222222"/>
              </a:solidFill>
              <a:latin typeface="+mj-lt"/>
            </a:endParaRPr>
          </a:p>
          <a:p>
            <a:r>
              <a:rPr lang="en-US" sz="2000" dirty="0">
                <a:solidFill>
                  <a:srgbClr val="222222"/>
                </a:solidFill>
                <a:latin typeface="+mj-lt"/>
              </a:rPr>
              <a:t>Output </a:t>
            </a:r>
            <a:r>
              <a:rPr lang="en-US" sz="2000" dirty="0" err="1">
                <a:solidFill>
                  <a:srgbClr val="222222"/>
                </a:solidFill>
                <a:latin typeface="+mj-lt"/>
              </a:rPr>
              <a:t>dari</a:t>
            </a:r>
            <a:r>
              <a:rPr lang="en-US" sz="2000" dirty="0">
                <a:solidFill>
                  <a:srgbClr val="222222"/>
                </a:solidFill>
                <a:latin typeface="+mj-lt"/>
              </a:rPr>
              <a:t> </a:t>
            </a:r>
            <a:r>
              <a:rPr lang="en-US" sz="2000" dirty="0" err="1">
                <a:solidFill>
                  <a:srgbClr val="222222"/>
                </a:solidFill>
                <a:latin typeface="+mj-lt"/>
              </a:rPr>
              <a:t>tiap</a:t>
            </a:r>
            <a:r>
              <a:rPr lang="en-US" sz="2000" dirty="0">
                <a:solidFill>
                  <a:srgbClr val="222222"/>
                </a:solidFill>
                <a:latin typeface="+mj-lt"/>
              </a:rPr>
              <a:t> neuron </a:t>
            </a:r>
            <a:r>
              <a:rPr lang="en-US" sz="2000" dirty="0" err="1">
                <a:solidFill>
                  <a:srgbClr val="222222"/>
                </a:solidFill>
                <a:latin typeface="+mj-lt"/>
              </a:rPr>
              <a:t>menggambarkan</a:t>
            </a:r>
            <a:r>
              <a:rPr lang="en-US" sz="2000" dirty="0">
                <a:solidFill>
                  <a:srgbClr val="222222"/>
                </a:solidFill>
                <a:latin typeface="+mj-lt"/>
              </a:rPr>
              <a:t> </a:t>
            </a:r>
            <a:r>
              <a:rPr lang="en-US" sz="2000" b="1" dirty="0" err="1">
                <a:solidFill>
                  <a:srgbClr val="222222"/>
                </a:solidFill>
                <a:latin typeface="+mj-lt"/>
              </a:rPr>
              <a:t>probabilitas</a:t>
            </a:r>
            <a:r>
              <a:rPr lang="en-US" sz="2000" b="1" dirty="0">
                <a:solidFill>
                  <a:srgbClr val="222222"/>
                </a:solidFill>
                <a:latin typeface="+mj-lt"/>
              </a:rPr>
              <a:t>  </a:t>
            </a:r>
            <a:r>
              <a:rPr lang="en-US" sz="2000" dirty="0">
                <a:solidFill>
                  <a:srgbClr val="222222"/>
                </a:solidFill>
              </a:rPr>
              <a:t>(0-1) </a:t>
            </a:r>
            <a:r>
              <a:rPr lang="en-US" sz="2000" dirty="0" err="1">
                <a:solidFill>
                  <a:srgbClr val="222222"/>
                </a:solidFill>
                <a:latin typeface="+mj-lt"/>
              </a:rPr>
              <a:t>dari</a:t>
            </a:r>
            <a:r>
              <a:rPr lang="en-US" sz="2000" dirty="0">
                <a:solidFill>
                  <a:srgbClr val="222222"/>
                </a:solidFill>
                <a:latin typeface="+mj-lt"/>
              </a:rPr>
              <a:t> </a:t>
            </a:r>
            <a:r>
              <a:rPr lang="en-US" sz="2000" dirty="0" err="1">
                <a:solidFill>
                  <a:srgbClr val="222222"/>
                </a:solidFill>
                <a:latin typeface="+mj-lt"/>
              </a:rPr>
              <a:t>identitas</a:t>
            </a:r>
            <a:r>
              <a:rPr lang="en-US" sz="2000" dirty="0">
                <a:solidFill>
                  <a:srgbClr val="222222"/>
                </a:solidFill>
                <a:latin typeface="+mj-lt"/>
              </a:rPr>
              <a:t> input yang </a:t>
            </a:r>
            <a:r>
              <a:rPr lang="en-US" sz="2000" dirty="0" err="1">
                <a:solidFill>
                  <a:srgbClr val="222222"/>
                </a:solidFill>
                <a:latin typeface="+mj-lt"/>
              </a:rPr>
              <a:t>dikenali</a:t>
            </a:r>
            <a:r>
              <a:rPr lang="en-US" sz="2000" dirty="0">
                <a:solidFill>
                  <a:srgbClr val="222222"/>
                </a:solidFill>
                <a:latin typeface="+mj-lt"/>
              </a:rPr>
              <a:t> pada </a:t>
            </a:r>
            <a:r>
              <a:rPr lang="en-US" sz="2000" dirty="0" err="1">
                <a:solidFill>
                  <a:srgbClr val="222222"/>
                </a:solidFill>
                <a:latin typeface="+mj-lt"/>
              </a:rPr>
              <a:t>tiap</a:t>
            </a:r>
            <a:r>
              <a:rPr lang="en-US" sz="2000" dirty="0">
                <a:solidFill>
                  <a:srgbClr val="222222"/>
                </a:solidFill>
                <a:latin typeface="+mj-lt"/>
              </a:rPr>
              <a:t> </a:t>
            </a:r>
            <a:r>
              <a:rPr lang="en-US" sz="2000" dirty="0" err="1">
                <a:solidFill>
                  <a:srgbClr val="222222"/>
                </a:solidFill>
                <a:latin typeface="+mj-lt"/>
              </a:rPr>
              <a:t>tahap</a:t>
            </a:r>
            <a:endParaRPr lang="en-US" sz="2000" dirty="0">
              <a:latin typeface="+mj-lt"/>
            </a:endParaRPr>
          </a:p>
        </p:txBody>
      </p:sp>
      <p:pic>
        <p:nvPicPr>
          <p:cNvPr id="7" name="Picture 2">
            <a:extLst>
              <a:ext uri="{FF2B5EF4-FFF2-40B4-BE49-F238E27FC236}">
                <a16:creationId xmlns:a16="http://schemas.microsoft.com/office/drawing/2014/main" id="{8BCBCEB7-05D5-49C3-A305-B466ECD94F3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694890" y="1645363"/>
            <a:ext cx="8469817" cy="5071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42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EC8055D8-3C34-4847-8A66-D7CFE52A4144}"/>
              </a:ext>
            </a:extLst>
          </p:cNvPr>
          <p:cNvSpPr txBox="1"/>
          <p:nvPr/>
        </p:nvSpPr>
        <p:spPr>
          <a:xfrm>
            <a:off x="894712" y="242576"/>
            <a:ext cx="10402576" cy="707886"/>
          </a:xfrm>
          <a:prstGeom prst="rect">
            <a:avLst/>
          </a:prstGeom>
          <a:noFill/>
        </p:spPr>
        <p:txBody>
          <a:bodyPr wrap="square" rtlCol="0" anchor="t">
            <a:spAutoFit/>
          </a:bodyPr>
          <a:lstStyle/>
          <a:p>
            <a:pPr algn="ctr"/>
            <a:r>
              <a:rPr lang="en-US" altLang="id-ID" sz="4000" b="1" dirty="0">
                <a:solidFill>
                  <a:srgbClr val="0070C0"/>
                </a:solidFill>
                <a:latin typeface="Candara" panose="020E0502030303020204" pitchFamily="34" charset="0"/>
                <a:cs typeface="Segoe UI" panose="020B0502040204020203" pitchFamily="34" charset="0"/>
                <a:sym typeface="+mn-ea"/>
              </a:rPr>
              <a:t>Cara </a:t>
            </a:r>
            <a:r>
              <a:rPr lang="en-US" altLang="id-ID" sz="4000" b="1" dirty="0" err="1">
                <a:solidFill>
                  <a:srgbClr val="0070C0"/>
                </a:solidFill>
                <a:latin typeface="Candara" panose="020E0502030303020204" pitchFamily="34" charset="0"/>
                <a:cs typeface="Segoe UI" panose="020B0502040204020203" pitchFamily="34" charset="0"/>
                <a:sym typeface="+mn-ea"/>
              </a:rPr>
              <a:t>Kerja</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p>
        </p:txBody>
      </p:sp>
      <p:sp>
        <p:nvSpPr>
          <p:cNvPr id="6" name="TextBox 5">
            <a:extLst>
              <a:ext uri="{FF2B5EF4-FFF2-40B4-BE49-F238E27FC236}">
                <a16:creationId xmlns:a16="http://schemas.microsoft.com/office/drawing/2014/main" id="{D26E9D44-54FB-4E62-81B5-68E670892A00}"/>
              </a:ext>
            </a:extLst>
          </p:cNvPr>
          <p:cNvSpPr txBox="1"/>
          <p:nvPr/>
        </p:nvSpPr>
        <p:spPr>
          <a:xfrm>
            <a:off x="319029" y="1153944"/>
            <a:ext cx="4463985" cy="5940088"/>
          </a:xfrm>
          <a:prstGeom prst="rect">
            <a:avLst/>
          </a:prstGeom>
          <a:noFill/>
        </p:spPr>
        <p:txBody>
          <a:bodyPr wrap="square">
            <a:spAutoFit/>
          </a:bodyPr>
          <a:lstStyle/>
          <a:p>
            <a:r>
              <a:rPr lang="en-US" sz="2000" dirty="0" err="1">
                <a:solidFill>
                  <a:srgbClr val="222222"/>
                </a:solidFill>
                <a:latin typeface="+mj-lt"/>
              </a:rPr>
              <a:t>Dengan</a:t>
            </a:r>
            <a:r>
              <a:rPr lang="en-US" sz="2000" dirty="0">
                <a:solidFill>
                  <a:srgbClr val="222222"/>
                </a:solidFill>
                <a:latin typeface="+mj-lt"/>
              </a:rPr>
              <a:t> </a:t>
            </a:r>
            <a:r>
              <a:rPr lang="en-US" sz="2000" dirty="0" err="1">
                <a:solidFill>
                  <a:srgbClr val="222222"/>
                </a:solidFill>
                <a:latin typeface="+mj-lt"/>
              </a:rPr>
              <a:t>membandingkan</a:t>
            </a:r>
            <a:r>
              <a:rPr lang="en-US" sz="2000" dirty="0">
                <a:solidFill>
                  <a:srgbClr val="222222"/>
                </a:solidFill>
                <a:latin typeface="+mj-lt"/>
              </a:rPr>
              <a:t> layer </a:t>
            </a:r>
            <a:r>
              <a:rPr lang="en-US" sz="2000" i="1" dirty="0">
                <a:solidFill>
                  <a:srgbClr val="222222"/>
                </a:solidFill>
                <a:latin typeface="+mj-lt"/>
              </a:rPr>
              <a:t>input </a:t>
            </a:r>
            <a:r>
              <a:rPr lang="en-US" sz="2000" dirty="0">
                <a:solidFill>
                  <a:srgbClr val="222222"/>
                </a:solidFill>
                <a:latin typeface="+mj-lt"/>
              </a:rPr>
              <a:t>dan </a:t>
            </a:r>
            <a:r>
              <a:rPr lang="en-US" sz="2000" i="1" dirty="0">
                <a:solidFill>
                  <a:srgbClr val="222222"/>
                </a:solidFill>
                <a:latin typeface="+mj-lt"/>
              </a:rPr>
              <a:t>output</a:t>
            </a:r>
            <a:r>
              <a:rPr lang="en-US" sz="2000" dirty="0">
                <a:solidFill>
                  <a:srgbClr val="222222"/>
                </a:solidFill>
                <a:latin typeface="+mj-lt"/>
              </a:rPr>
              <a:t>, </a:t>
            </a:r>
            <a:r>
              <a:rPr lang="en-US" sz="2000" dirty="0" err="1">
                <a:solidFill>
                  <a:srgbClr val="222222"/>
                </a:solidFill>
                <a:latin typeface="+mj-lt"/>
              </a:rPr>
              <a:t>akan</a:t>
            </a:r>
            <a:r>
              <a:rPr lang="en-US" sz="2000" dirty="0">
                <a:solidFill>
                  <a:srgbClr val="222222"/>
                </a:solidFill>
                <a:latin typeface="+mj-lt"/>
              </a:rPr>
              <a:t> </a:t>
            </a:r>
            <a:r>
              <a:rPr lang="en-US" sz="2000" dirty="0" err="1">
                <a:solidFill>
                  <a:srgbClr val="222222"/>
                </a:solidFill>
                <a:latin typeface="+mj-lt"/>
              </a:rPr>
              <a:t>diketahui</a:t>
            </a:r>
            <a:r>
              <a:rPr lang="en-US" sz="2000" dirty="0">
                <a:solidFill>
                  <a:srgbClr val="222222"/>
                </a:solidFill>
                <a:latin typeface="+mj-lt"/>
              </a:rPr>
              <a:t> </a:t>
            </a:r>
            <a:r>
              <a:rPr lang="en-US" sz="2000" dirty="0" err="1">
                <a:solidFill>
                  <a:srgbClr val="222222"/>
                </a:solidFill>
                <a:latin typeface="+mj-lt"/>
              </a:rPr>
              <a:t>besar</a:t>
            </a:r>
            <a:r>
              <a:rPr lang="en-US" sz="2000" dirty="0">
                <a:solidFill>
                  <a:srgbClr val="222222"/>
                </a:solidFill>
                <a:latin typeface="+mj-lt"/>
              </a:rPr>
              <a:t> </a:t>
            </a:r>
            <a:r>
              <a:rPr lang="en-US" sz="2000" dirty="0" err="1">
                <a:solidFill>
                  <a:srgbClr val="222222"/>
                </a:solidFill>
                <a:latin typeface="+mj-lt"/>
              </a:rPr>
              <a:t>kesalahan</a:t>
            </a:r>
            <a:r>
              <a:rPr lang="en-US" sz="2000" dirty="0">
                <a:solidFill>
                  <a:srgbClr val="222222"/>
                </a:solidFill>
                <a:latin typeface="+mj-lt"/>
              </a:rPr>
              <a:t> pada </a:t>
            </a:r>
            <a:r>
              <a:rPr lang="en-US" sz="2000" dirty="0" err="1">
                <a:solidFill>
                  <a:srgbClr val="222222"/>
                </a:solidFill>
                <a:latin typeface="+mj-lt"/>
              </a:rPr>
              <a:t>tiap</a:t>
            </a:r>
            <a:r>
              <a:rPr lang="en-US" sz="2000" dirty="0">
                <a:solidFill>
                  <a:srgbClr val="222222"/>
                </a:solidFill>
                <a:latin typeface="+mj-lt"/>
              </a:rPr>
              <a:t> </a:t>
            </a:r>
            <a:r>
              <a:rPr lang="en-US" sz="2000" b="1" dirty="0">
                <a:solidFill>
                  <a:srgbClr val="222222"/>
                </a:solidFill>
                <a:latin typeface="+mj-lt"/>
              </a:rPr>
              <a:t>EPOCH. </a:t>
            </a:r>
          </a:p>
          <a:p>
            <a:endParaRPr lang="en-US" sz="2000" dirty="0">
              <a:solidFill>
                <a:srgbClr val="222222"/>
              </a:solidFill>
              <a:latin typeface="+mj-lt"/>
            </a:endParaRPr>
          </a:p>
          <a:p>
            <a:r>
              <a:rPr lang="en-US" sz="2000" dirty="0" err="1">
                <a:solidFill>
                  <a:srgbClr val="222222"/>
                </a:solidFill>
                <a:latin typeface="+mj-lt"/>
              </a:rPr>
              <a:t>Tujuan</a:t>
            </a:r>
            <a:r>
              <a:rPr lang="en-US" sz="2000" dirty="0">
                <a:solidFill>
                  <a:srgbClr val="222222"/>
                </a:solidFill>
                <a:latin typeface="+mj-lt"/>
              </a:rPr>
              <a:t> Deep Learning </a:t>
            </a:r>
            <a:r>
              <a:rPr lang="en-US" sz="2000" dirty="0" err="1">
                <a:solidFill>
                  <a:srgbClr val="222222"/>
                </a:solidFill>
                <a:latin typeface="+mj-lt"/>
              </a:rPr>
              <a:t>adalah</a:t>
            </a:r>
            <a:r>
              <a:rPr lang="en-US" sz="2000" dirty="0">
                <a:solidFill>
                  <a:srgbClr val="222222"/>
                </a:solidFill>
                <a:latin typeface="+mj-lt"/>
              </a:rPr>
              <a:t> </a:t>
            </a:r>
            <a:r>
              <a:rPr lang="en-US" sz="2000" b="1" dirty="0" err="1">
                <a:solidFill>
                  <a:srgbClr val="222222"/>
                </a:solidFill>
                <a:latin typeface="+mj-lt"/>
              </a:rPr>
              <a:t>meminimalisir</a:t>
            </a:r>
            <a:r>
              <a:rPr lang="en-US" sz="2000" b="1" dirty="0">
                <a:solidFill>
                  <a:srgbClr val="222222"/>
                </a:solidFill>
                <a:latin typeface="+mj-lt"/>
              </a:rPr>
              <a:t> LOSS function </a:t>
            </a:r>
            <a:r>
              <a:rPr lang="en-US" sz="2000" dirty="0" err="1">
                <a:solidFill>
                  <a:srgbClr val="222222"/>
                </a:solidFill>
                <a:latin typeface="+mj-lt"/>
              </a:rPr>
              <a:t>dengan</a:t>
            </a:r>
            <a:r>
              <a:rPr lang="en-US" sz="2000" dirty="0">
                <a:solidFill>
                  <a:srgbClr val="222222"/>
                </a:solidFill>
                <a:latin typeface="+mj-lt"/>
              </a:rPr>
              <a:t> </a:t>
            </a:r>
            <a:r>
              <a:rPr lang="en-US" sz="2000" dirty="0" err="1">
                <a:solidFill>
                  <a:srgbClr val="222222"/>
                </a:solidFill>
                <a:latin typeface="+mj-lt"/>
              </a:rPr>
              <a:t>mengatur</a:t>
            </a:r>
            <a:r>
              <a:rPr lang="en-US" sz="2000" dirty="0">
                <a:solidFill>
                  <a:srgbClr val="222222"/>
                </a:solidFill>
                <a:latin typeface="+mj-lt"/>
              </a:rPr>
              <a:t> parameter </a:t>
            </a:r>
            <a:r>
              <a:rPr lang="en-US" sz="2000" b="1" dirty="0">
                <a:solidFill>
                  <a:srgbClr val="222222"/>
                </a:solidFill>
                <a:latin typeface="+mj-lt"/>
              </a:rPr>
              <a:t>BOBOT </a:t>
            </a:r>
            <a:r>
              <a:rPr lang="en-US" sz="2000" dirty="0">
                <a:solidFill>
                  <a:srgbClr val="222222"/>
                </a:solidFill>
                <a:latin typeface="+mj-lt"/>
              </a:rPr>
              <a:t>dan </a:t>
            </a:r>
            <a:r>
              <a:rPr lang="en-US" sz="2000" b="1" dirty="0">
                <a:solidFill>
                  <a:srgbClr val="222222"/>
                </a:solidFill>
                <a:latin typeface="+mj-lt"/>
              </a:rPr>
              <a:t>BIAS </a:t>
            </a:r>
            <a:r>
              <a:rPr lang="en-US" sz="2000" dirty="0" err="1">
                <a:solidFill>
                  <a:srgbClr val="222222"/>
                </a:solidFill>
                <a:latin typeface="+mj-lt"/>
              </a:rPr>
              <a:t>dari</a:t>
            </a:r>
            <a:r>
              <a:rPr lang="en-US" sz="2000" dirty="0">
                <a:solidFill>
                  <a:srgbClr val="222222"/>
                </a:solidFill>
                <a:latin typeface="+mj-lt"/>
              </a:rPr>
              <a:t> </a:t>
            </a:r>
            <a:r>
              <a:rPr lang="en-US" sz="2000" dirty="0" err="1">
                <a:solidFill>
                  <a:srgbClr val="222222"/>
                </a:solidFill>
                <a:latin typeface="+mj-lt"/>
              </a:rPr>
              <a:t>tiap</a:t>
            </a:r>
            <a:r>
              <a:rPr lang="en-US" sz="2000" dirty="0">
                <a:solidFill>
                  <a:srgbClr val="222222"/>
                </a:solidFill>
                <a:latin typeface="+mj-lt"/>
              </a:rPr>
              <a:t> neuron di </a:t>
            </a:r>
            <a:r>
              <a:rPr lang="en-US" sz="2000" dirty="0" err="1">
                <a:solidFill>
                  <a:srgbClr val="222222"/>
                </a:solidFill>
                <a:latin typeface="+mj-lt"/>
              </a:rPr>
              <a:t>tiap</a:t>
            </a:r>
            <a:r>
              <a:rPr lang="en-US" sz="2000" dirty="0">
                <a:solidFill>
                  <a:srgbClr val="222222"/>
                </a:solidFill>
                <a:latin typeface="+mj-lt"/>
              </a:rPr>
              <a:t> layer.</a:t>
            </a:r>
          </a:p>
          <a:p>
            <a:endParaRPr lang="en-US" sz="2000" dirty="0">
              <a:solidFill>
                <a:srgbClr val="222222"/>
              </a:solidFill>
              <a:latin typeface="+mj-lt"/>
            </a:endParaRPr>
          </a:p>
          <a:p>
            <a:r>
              <a:rPr lang="en-US" sz="2000" dirty="0" err="1">
                <a:solidFill>
                  <a:srgbClr val="222222"/>
                </a:solidFill>
                <a:latin typeface="+mj-lt"/>
              </a:rPr>
              <a:t>Dengan</a:t>
            </a:r>
            <a:r>
              <a:rPr lang="en-US" sz="2000" dirty="0">
                <a:solidFill>
                  <a:srgbClr val="222222"/>
                </a:solidFill>
                <a:latin typeface="+mj-lt"/>
              </a:rPr>
              <a:t> </a:t>
            </a:r>
            <a:r>
              <a:rPr lang="en-US" sz="2000" dirty="0" err="1">
                <a:solidFill>
                  <a:srgbClr val="222222"/>
                </a:solidFill>
                <a:latin typeface="+mj-lt"/>
              </a:rPr>
              <a:t>banyaknya</a:t>
            </a:r>
            <a:r>
              <a:rPr lang="en-US" sz="2000" dirty="0">
                <a:solidFill>
                  <a:srgbClr val="222222"/>
                </a:solidFill>
                <a:latin typeface="+mj-lt"/>
              </a:rPr>
              <a:t> data yang </a:t>
            </a:r>
            <a:r>
              <a:rPr lang="en-US" sz="2000" dirty="0" err="1">
                <a:solidFill>
                  <a:srgbClr val="222222"/>
                </a:solidFill>
                <a:latin typeface="+mj-lt"/>
              </a:rPr>
              <a:t>diberikan</a:t>
            </a:r>
            <a:r>
              <a:rPr lang="en-US" sz="2000" dirty="0">
                <a:solidFill>
                  <a:srgbClr val="222222"/>
                </a:solidFill>
                <a:latin typeface="+mj-lt"/>
              </a:rPr>
              <a:t> </a:t>
            </a:r>
            <a:r>
              <a:rPr lang="en-US" sz="2000" dirty="0" err="1">
                <a:solidFill>
                  <a:srgbClr val="222222"/>
                </a:solidFill>
                <a:latin typeface="+mj-lt"/>
              </a:rPr>
              <a:t>sebagai</a:t>
            </a:r>
            <a:r>
              <a:rPr lang="en-US" sz="2000" dirty="0">
                <a:solidFill>
                  <a:srgbClr val="222222"/>
                </a:solidFill>
                <a:latin typeface="+mj-lt"/>
              </a:rPr>
              <a:t> ‘Latihan’, </a:t>
            </a:r>
            <a:r>
              <a:rPr lang="en-US" sz="2000" dirty="0" err="1">
                <a:solidFill>
                  <a:srgbClr val="222222"/>
                </a:solidFill>
                <a:latin typeface="+mj-lt"/>
              </a:rPr>
              <a:t>tiap</a:t>
            </a:r>
            <a:r>
              <a:rPr lang="en-US" sz="2000" dirty="0">
                <a:solidFill>
                  <a:srgbClr val="222222"/>
                </a:solidFill>
                <a:latin typeface="+mj-lt"/>
              </a:rPr>
              <a:t> layer </a:t>
            </a:r>
            <a:r>
              <a:rPr lang="en-US" sz="2000" dirty="0" err="1">
                <a:solidFill>
                  <a:srgbClr val="222222"/>
                </a:solidFill>
                <a:latin typeface="+mj-lt"/>
              </a:rPr>
              <a:t>akan</a:t>
            </a:r>
            <a:r>
              <a:rPr lang="en-US" sz="2000" dirty="0">
                <a:solidFill>
                  <a:srgbClr val="222222"/>
                </a:solidFill>
                <a:latin typeface="+mj-lt"/>
              </a:rPr>
              <a:t> </a:t>
            </a:r>
            <a:r>
              <a:rPr lang="en-US" sz="2000" dirty="0" err="1">
                <a:solidFill>
                  <a:srgbClr val="222222"/>
                </a:solidFill>
                <a:latin typeface="+mj-lt"/>
              </a:rPr>
              <a:t>mampu</a:t>
            </a:r>
            <a:r>
              <a:rPr lang="en-US" sz="2000" dirty="0">
                <a:solidFill>
                  <a:srgbClr val="222222"/>
                </a:solidFill>
                <a:latin typeface="+mj-lt"/>
              </a:rPr>
              <a:t> </a:t>
            </a:r>
            <a:r>
              <a:rPr lang="en-US" sz="2000" dirty="0" err="1">
                <a:solidFill>
                  <a:srgbClr val="222222"/>
                </a:solidFill>
                <a:latin typeface="+mj-lt"/>
              </a:rPr>
              <a:t>belajar</a:t>
            </a:r>
            <a:r>
              <a:rPr lang="en-US" sz="2000" dirty="0">
                <a:solidFill>
                  <a:srgbClr val="222222"/>
                </a:solidFill>
                <a:latin typeface="+mj-lt"/>
              </a:rPr>
              <a:t> </a:t>
            </a:r>
            <a:r>
              <a:rPr lang="en-US" sz="2000" dirty="0" err="1">
                <a:solidFill>
                  <a:srgbClr val="222222"/>
                </a:solidFill>
                <a:latin typeface="+mj-lt"/>
              </a:rPr>
              <a:t>dengan</a:t>
            </a:r>
            <a:r>
              <a:rPr lang="en-US" sz="2000" dirty="0">
                <a:solidFill>
                  <a:srgbClr val="222222"/>
                </a:solidFill>
                <a:latin typeface="+mj-lt"/>
              </a:rPr>
              <a:t> </a:t>
            </a:r>
            <a:r>
              <a:rPr lang="en-US" sz="2000" dirty="0" err="1">
                <a:solidFill>
                  <a:srgbClr val="222222"/>
                </a:solidFill>
                <a:latin typeface="+mj-lt"/>
              </a:rPr>
              <a:t>mengatur</a:t>
            </a:r>
            <a:r>
              <a:rPr lang="en-US" sz="2000" dirty="0">
                <a:solidFill>
                  <a:srgbClr val="222222"/>
                </a:solidFill>
                <a:latin typeface="+mj-lt"/>
              </a:rPr>
              <a:t> </a:t>
            </a:r>
            <a:r>
              <a:rPr lang="en-US" sz="2000" dirty="0" err="1">
                <a:solidFill>
                  <a:srgbClr val="222222"/>
                </a:solidFill>
                <a:latin typeface="+mj-lt"/>
              </a:rPr>
              <a:t>bobot</a:t>
            </a:r>
            <a:r>
              <a:rPr lang="en-US" sz="2000" dirty="0">
                <a:solidFill>
                  <a:srgbClr val="222222"/>
                </a:solidFill>
                <a:latin typeface="+mj-lt"/>
              </a:rPr>
              <a:t> dan bias </a:t>
            </a:r>
            <a:r>
              <a:rPr lang="en-US" sz="2000" dirty="0" err="1">
                <a:solidFill>
                  <a:srgbClr val="222222"/>
                </a:solidFill>
                <a:latin typeface="+mj-lt"/>
              </a:rPr>
              <a:t>tiap</a:t>
            </a:r>
            <a:r>
              <a:rPr lang="en-US" sz="2000" dirty="0">
                <a:solidFill>
                  <a:srgbClr val="222222"/>
                </a:solidFill>
                <a:latin typeface="+mj-lt"/>
              </a:rPr>
              <a:t> neuron. </a:t>
            </a:r>
            <a:r>
              <a:rPr lang="en-US" sz="2000" dirty="0" err="1">
                <a:solidFill>
                  <a:srgbClr val="222222"/>
                </a:solidFill>
                <a:latin typeface="+mj-lt"/>
              </a:rPr>
              <a:t>Sebuah</a:t>
            </a:r>
            <a:r>
              <a:rPr lang="en-US" sz="2000" dirty="0">
                <a:solidFill>
                  <a:srgbClr val="222222"/>
                </a:solidFill>
                <a:latin typeface="+mj-lt"/>
              </a:rPr>
              <a:t> </a:t>
            </a:r>
            <a:r>
              <a:rPr lang="en-US" sz="2000" b="1" dirty="0">
                <a:solidFill>
                  <a:srgbClr val="222222"/>
                </a:solidFill>
                <a:latin typeface="+mj-lt"/>
              </a:rPr>
              <a:t>MODEL </a:t>
            </a:r>
            <a:r>
              <a:rPr lang="en-US" sz="2000" dirty="0">
                <a:solidFill>
                  <a:srgbClr val="222222"/>
                </a:solidFill>
                <a:latin typeface="+mj-lt"/>
              </a:rPr>
              <a:t>yang </a:t>
            </a:r>
            <a:r>
              <a:rPr lang="en-US" sz="2000" dirty="0" err="1">
                <a:solidFill>
                  <a:srgbClr val="222222"/>
                </a:solidFill>
                <a:latin typeface="+mj-lt"/>
              </a:rPr>
              <a:t>telah</a:t>
            </a:r>
            <a:r>
              <a:rPr lang="en-US" sz="2000" dirty="0">
                <a:solidFill>
                  <a:srgbClr val="222222"/>
                </a:solidFill>
                <a:latin typeface="+mj-lt"/>
              </a:rPr>
              <a:t> </a:t>
            </a:r>
            <a:r>
              <a:rPr lang="en-US" sz="2000" dirty="0" err="1">
                <a:solidFill>
                  <a:srgbClr val="222222"/>
                </a:solidFill>
                <a:latin typeface="+mj-lt"/>
              </a:rPr>
              <a:t>dilatih</a:t>
            </a:r>
            <a:r>
              <a:rPr lang="en-US" sz="2000" dirty="0">
                <a:solidFill>
                  <a:srgbClr val="222222"/>
                </a:solidFill>
                <a:latin typeface="+mj-lt"/>
              </a:rPr>
              <a:t> </a:t>
            </a:r>
            <a:r>
              <a:rPr lang="en-US" sz="2000" dirty="0" err="1">
                <a:solidFill>
                  <a:srgbClr val="222222"/>
                </a:solidFill>
                <a:latin typeface="+mj-lt"/>
              </a:rPr>
              <a:t>kemudian</a:t>
            </a:r>
            <a:r>
              <a:rPr lang="en-US" sz="2000" dirty="0">
                <a:solidFill>
                  <a:srgbClr val="222222"/>
                </a:solidFill>
                <a:latin typeface="+mj-lt"/>
              </a:rPr>
              <a:t> </a:t>
            </a:r>
            <a:r>
              <a:rPr lang="en-US" sz="2000" dirty="0" err="1">
                <a:solidFill>
                  <a:srgbClr val="222222"/>
                </a:solidFill>
                <a:latin typeface="+mj-lt"/>
              </a:rPr>
              <a:t>akan</a:t>
            </a:r>
            <a:r>
              <a:rPr lang="en-US" sz="2000" dirty="0">
                <a:solidFill>
                  <a:srgbClr val="222222"/>
                </a:solidFill>
                <a:latin typeface="+mj-lt"/>
              </a:rPr>
              <a:t> </a:t>
            </a:r>
            <a:r>
              <a:rPr lang="en-US" sz="2000" dirty="0" err="1">
                <a:solidFill>
                  <a:srgbClr val="222222"/>
                </a:solidFill>
                <a:latin typeface="+mj-lt"/>
              </a:rPr>
              <a:t>dapat</a:t>
            </a:r>
            <a:r>
              <a:rPr lang="en-US" sz="2000" dirty="0">
                <a:solidFill>
                  <a:srgbClr val="222222"/>
                </a:solidFill>
                <a:latin typeface="+mj-lt"/>
              </a:rPr>
              <a:t> </a:t>
            </a:r>
            <a:r>
              <a:rPr lang="en-US" sz="2000" dirty="0" err="1">
                <a:solidFill>
                  <a:srgbClr val="222222"/>
                </a:solidFill>
                <a:latin typeface="+mj-lt"/>
              </a:rPr>
              <a:t>digunakan</a:t>
            </a:r>
            <a:r>
              <a:rPr lang="en-US" sz="2000" dirty="0">
                <a:solidFill>
                  <a:srgbClr val="222222"/>
                </a:solidFill>
                <a:latin typeface="+mj-lt"/>
              </a:rPr>
              <a:t> pada data lain yang </a:t>
            </a:r>
            <a:r>
              <a:rPr lang="en-US" sz="2000" b="1" i="1" dirty="0" err="1">
                <a:solidFill>
                  <a:srgbClr val="222222"/>
                </a:solidFill>
                <a:latin typeface="+mj-lt"/>
              </a:rPr>
              <a:t>belum</a:t>
            </a:r>
            <a:r>
              <a:rPr lang="en-US" sz="2000" b="1" i="1" dirty="0">
                <a:solidFill>
                  <a:srgbClr val="222222"/>
                </a:solidFill>
                <a:latin typeface="+mj-lt"/>
              </a:rPr>
              <a:t> </a:t>
            </a:r>
            <a:r>
              <a:rPr lang="en-US" sz="2000" b="1" i="1" dirty="0" err="1">
                <a:solidFill>
                  <a:srgbClr val="222222"/>
                </a:solidFill>
                <a:latin typeface="+mj-lt"/>
              </a:rPr>
              <a:t>pernah</a:t>
            </a:r>
            <a:r>
              <a:rPr lang="en-US" sz="2000" b="1" i="1" dirty="0">
                <a:solidFill>
                  <a:srgbClr val="222222"/>
                </a:solidFill>
                <a:latin typeface="+mj-lt"/>
              </a:rPr>
              <a:t> </a:t>
            </a:r>
            <a:r>
              <a:rPr lang="en-US" sz="2000" b="1" i="1" dirty="0" err="1">
                <a:solidFill>
                  <a:srgbClr val="222222"/>
                </a:solidFill>
                <a:latin typeface="+mj-lt"/>
              </a:rPr>
              <a:t>dilihat</a:t>
            </a:r>
            <a:r>
              <a:rPr lang="en-US" sz="2000" b="1" i="1" dirty="0">
                <a:solidFill>
                  <a:srgbClr val="222222"/>
                </a:solidFill>
                <a:latin typeface="+mj-lt"/>
              </a:rPr>
              <a:t> oleh model </a:t>
            </a:r>
            <a:r>
              <a:rPr lang="en-US" sz="2000" b="1" i="1" dirty="0" err="1">
                <a:solidFill>
                  <a:srgbClr val="222222"/>
                </a:solidFill>
                <a:latin typeface="+mj-lt"/>
              </a:rPr>
              <a:t>ini</a:t>
            </a:r>
            <a:r>
              <a:rPr lang="en-US" sz="2000" b="1" i="1" dirty="0">
                <a:solidFill>
                  <a:srgbClr val="222222"/>
                </a:solidFill>
                <a:latin typeface="+mj-lt"/>
              </a:rPr>
              <a:t> </a:t>
            </a:r>
            <a:r>
              <a:rPr lang="en-US" sz="2000" b="1" i="1" dirty="0" err="1">
                <a:solidFill>
                  <a:srgbClr val="222222"/>
                </a:solidFill>
                <a:latin typeface="+mj-lt"/>
              </a:rPr>
              <a:t>sebelumnya</a:t>
            </a:r>
            <a:endParaRPr lang="en-US" sz="2000" dirty="0">
              <a:solidFill>
                <a:srgbClr val="222222"/>
              </a:solidFill>
              <a:latin typeface="+mj-lt"/>
            </a:endParaRPr>
          </a:p>
          <a:p>
            <a:endParaRPr lang="en-US" sz="2000" dirty="0">
              <a:solidFill>
                <a:srgbClr val="222222"/>
              </a:solidFill>
              <a:latin typeface="+mj-lt"/>
            </a:endParaRPr>
          </a:p>
          <a:p>
            <a:endParaRPr lang="en-US" sz="2000" dirty="0">
              <a:solidFill>
                <a:srgbClr val="222222"/>
              </a:solidFill>
              <a:latin typeface="+mj-lt"/>
            </a:endParaRPr>
          </a:p>
          <a:p>
            <a:endParaRPr lang="en-US" sz="2000" dirty="0">
              <a:latin typeface="+mj-lt"/>
            </a:endParaRPr>
          </a:p>
        </p:txBody>
      </p:sp>
      <p:pic>
        <p:nvPicPr>
          <p:cNvPr id="4102" name="Picture 6">
            <a:extLst>
              <a:ext uri="{FF2B5EF4-FFF2-40B4-BE49-F238E27FC236}">
                <a16:creationId xmlns:a16="http://schemas.microsoft.com/office/drawing/2014/main" id="{800A4129-AD5C-4C3E-8624-99F491FD872E}"/>
              </a:ext>
            </a:extLst>
          </p:cNvPr>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8680" y="1153944"/>
            <a:ext cx="7194290" cy="520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8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EC0EF6A-0F26-45D0-8C72-AD522DA50370}"/>
              </a:ext>
            </a:extLst>
          </p:cNvPr>
          <p:cNvPicPr>
            <a:picLocks noChangeAspect="1" noChangeArrowheads="1"/>
          </p:cNvPicPr>
          <p:nvPr/>
        </p:nvPicPr>
        <p:blipFill rotWithShape="1">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p:blipFill>
        <p:spPr bwMode="auto">
          <a:xfrm>
            <a:off x="5440680" y="752327"/>
            <a:ext cx="6446519" cy="6030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1390088"/>
            <a:ext cx="10515600" cy="776288"/>
          </a:xfrm>
        </p:spPr>
        <p:txBody>
          <a:bodyPr>
            <a:noAutofit/>
          </a:bodyPr>
          <a:lstStyle/>
          <a:p>
            <a:pPr algn="ctr"/>
            <a:r>
              <a:rPr lang="sv-SE" sz="3200" b="1" dirty="0">
                <a:solidFill>
                  <a:srgbClr val="014A73"/>
                </a:solidFill>
                <a:latin typeface="Segoe UI Light" panose="020B0502040204020203" pitchFamily="34" charset="0"/>
                <a:cs typeface="Segoe UI Light" panose="020B0502040204020203" pitchFamily="34" charset="0"/>
              </a:rPr>
              <a:t>Deep Learning: Konsep dan Aplikasi</a:t>
            </a:r>
            <a:endParaRPr lang="en-US" altLang="id-ID" sz="3200" dirty="0">
              <a:solidFill>
                <a:srgbClr val="014A73"/>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615950" y="2166376"/>
            <a:ext cx="10960099" cy="3939297"/>
          </a:xfrm>
        </p:spPr>
        <p:txBody>
          <a:bodyPr>
            <a:normAutofit fontScale="85000" lnSpcReduction="20000"/>
          </a:bodyPr>
          <a:lstStyle/>
          <a:p>
            <a:pPr>
              <a:lnSpc>
                <a:spcPct val="150000"/>
              </a:lnSpc>
            </a:pPr>
            <a:r>
              <a:rPr lang="en-US" altLang="id-ID" sz="3200" dirty="0">
                <a:latin typeface="Segoe UI Light" panose="020B0502040204020203" pitchFamily="34" charset="0"/>
                <a:cs typeface="Segoe UI Light" panose="020B0502040204020203" pitchFamily="34" charset="0"/>
              </a:rPr>
              <a:t>Artificial Intelligence, Machine Learning dan Deep Learning</a:t>
            </a:r>
          </a:p>
          <a:p>
            <a:pPr>
              <a:lnSpc>
                <a:spcPct val="150000"/>
              </a:lnSpc>
            </a:pPr>
            <a:r>
              <a:rPr lang="en-US" altLang="id-ID" sz="3200" dirty="0">
                <a:latin typeface="Segoe UI Light" panose="020B0502040204020203" pitchFamily="34" charset="0"/>
                <a:cs typeface="Segoe UI Light" panose="020B0502040204020203" pitchFamily="34" charset="0"/>
              </a:rPr>
              <a:t>Deep Neural Network: Perceptron, Layer dan weights</a:t>
            </a:r>
          </a:p>
          <a:p>
            <a:pPr>
              <a:lnSpc>
                <a:spcPct val="150000"/>
              </a:lnSpc>
            </a:pPr>
            <a:r>
              <a:rPr lang="en-US" altLang="id-ID" sz="3200" dirty="0">
                <a:latin typeface="Segoe UI Light" panose="020B0502040204020203" pitchFamily="34" charset="0"/>
                <a:cs typeface="Segoe UI Light" panose="020B0502040204020203" pitchFamily="34" charset="0"/>
              </a:rPr>
              <a:t>Models of Deep Learning</a:t>
            </a:r>
          </a:p>
          <a:p>
            <a:pPr>
              <a:lnSpc>
                <a:spcPct val="150000"/>
              </a:lnSpc>
            </a:pPr>
            <a:r>
              <a:rPr lang="en-US" altLang="id-ID" sz="3200" dirty="0">
                <a:latin typeface="Segoe UI Light" panose="020B0502040204020203" pitchFamily="34" charset="0"/>
                <a:cs typeface="Segoe UI Light" panose="020B0502040204020203" pitchFamily="34" charset="0"/>
              </a:rPr>
              <a:t>Transfer Learning dan Pre-trained Model</a:t>
            </a:r>
          </a:p>
          <a:p>
            <a:pPr>
              <a:lnSpc>
                <a:spcPct val="150000"/>
              </a:lnSpc>
            </a:pPr>
            <a:r>
              <a:rPr lang="en-US" altLang="id-ID" sz="3200" dirty="0">
                <a:latin typeface="Segoe UI Light" panose="020B0502040204020203" pitchFamily="34" charset="0"/>
                <a:cs typeface="Segoe UI Light" panose="020B0502040204020203" pitchFamily="34" charset="0"/>
              </a:rPr>
              <a:t>Deep Learning Metrics</a:t>
            </a:r>
          </a:p>
          <a:p>
            <a:pPr>
              <a:lnSpc>
                <a:spcPct val="150000"/>
              </a:lnSpc>
            </a:pPr>
            <a:r>
              <a:rPr lang="en-US" altLang="id-ID" sz="3200" dirty="0" err="1">
                <a:latin typeface="Segoe UI Light" panose="020B0502040204020203" pitchFamily="34" charset="0"/>
                <a:cs typeface="Segoe UI Light" panose="020B0502040204020203" pitchFamily="34" charset="0"/>
              </a:rPr>
              <a:t>Perangkat</a:t>
            </a:r>
            <a:r>
              <a:rPr lang="en-US" altLang="id-ID" sz="3200" dirty="0">
                <a:latin typeface="Segoe UI Light" panose="020B0502040204020203" pitchFamily="34" charset="0"/>
                <a:cs typeface="Segoe UI Light" panose="020B0502040204020203" pitchFamily="34" charset="0"/>
              </a:rPr>
              <a:t> Deep Learning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EC8055D8-3C34-4847-8A66-D7CFE52A4144}"/>
              </a:ext>
            </a:extLst>
          </p:cNvPr>
          <p:cNvSpPr txBox="1"/>
          <p:nvPr/>
        </p:nvSpPr>
        <p:spPr>
          <a:xfrm>
            <a:off x="9355014" y="298005"/>
            <a:ext cx="2644728" cy="1569660"/>
          </a:xfrm>
          <a:prstGeom prst="rect">
            <a:avLst/>
          </a:prstGeom>
          <a:noFill/>
        </p:spPr>
        <p:txBody>
          <a:bodyPr wrap="square" rtlCol="0" anchor="t">
            <a:spAutoFit/>
          </a:bodyPr>
          <a:lstStyle/>
          <a:p>
            <a:r>
              <a:rPr lang="en-US" altLang="id-ID" sz="3200" b="1" dirty="0">
                <a:solidFill>
                  <a:srgbClr val="0070C0"/>
                </a:solidFill>
                <a:latin typeface="Candara" panose="020E0502030303020204" pitchFamily="34" charset="0"/>
                <a:cs typeface="Segoe UI" panose="020B0502040204020203" pitchFamily="34" charset="0"/>
                <a:sym typeface="+mn-ea"/>
              </a:rPr>
              <a:t>Cara </a:t>
            </a:r>
            <a:r>
              <a:rPr lang="en-US" altLang="id-ID" sz="3200" b="1" dirty="0" err="1">
                <a:solidFill>
                  <a:srgbClr val="0070C0"/>
                </a:solidFill>
                <a:latin typeface="Candara" panose="020E0502030303020204" pitchFamily="34" charset="0"/>
                <a:cs typeface="Segoe UI" panose="020B0502040204020203" pitchFamily="34" charset="0"/>
                <a:sym typeface="+mn-ea"/>
              </a:rPr>
              <a:t>Kerja</a:t>
            </a:r>
            <a:r>
              <a:rPr lang="en-US" altLang="id-ID" sz="3200" b="1" dirty="0">
                <a:solidFill>
                  <a:srgbClr val="0070C0"/>
                </a:solidFill>
                <a:latin typeface="Candara" panose="020E0502030303020204" pitchFamily="34" charset="0"/>
                <a:cs typeface="Segoe UI" panose="020B0502040204020203" pitchFamily="34" charset="0"/>
                <a:sym typeface="+mn-ea"/>
              </a:rPr>
              <a:t> </a:t>
            </a:r>
            <a:r>
              <a:rPr lang="en-US" altLang="id-ID" sz="3200" b="1" dirty="0">
                <a:solidFill>
                  <a:srgbClr val="00B050"/>
                </a:solidFill>
                <a:latin typeface="Candara" panose="020E0502030303020204" pitchFamily="34" charset="0"/>
                <a:cs typeface="Segoe UI" panose="020B0502040204020203" pitchFamily="34" charset="0"/>
                <a:sym typeface="+mn-ea"/>
              </a:rPr>
              <a:t>Deep Learning</a:t>
            </a:r>
          </a:p>
        </p:txBody>
      </p:sp>
      <p:pic>
        <p:nvPicPr>
          <p:cNvPr id="8" name="Picture 4">
            <a:extLst>
              <a:ext uri="{FF2B5EF4-FFF2-40B4-BE49-F238E27FC236}">
                <a16:creationId xmlns:a16="http://schemas.microsoft.com/office/drawing/2014/main" id="{A987CC55-E26C-4D0D-8547-2E33ABA9515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321D6CE-F80B-4990-B75C-A2931BD10092}"/>
              </a:ext>
            </a:extLst>
          </p:cNvPr>
          <p:cNvSpPr txBox="1"/>
          <p:nvPr/>
        </p:nvSpPr>
        <p:spPr>
          <a:xfrm>
            <a:off x="9355014" y="1910709"/>
            <a:ext cx="2644728" cy="4708981"/>
          </a:xfrm>
          <a:prstGeom prst="rect">
            <a:avLst/>
          </a:prstGeom>
          <a:noFill/>
        </p:spPr>
        <p:txBody>
          <a:bodyPr wrap="square">
            <a:spAutoFit/>
          </a:bodyPr>
          <a:lstStyle/>
          <a:p>
            <a:r>
              <a:rPr lang="en-US" sz="2000" dirty="0" err="1">
                <a:solidFill>
                  <a:srgbClr val="222222"/>
                </a:solidFill>
                <a:latin typeface="+mj-lt"/>
              </a:rPr>
              <a:t>Sebuah</a:t>
            </a:r>
            <a:r>
              <a:rPr lang="en-US" sz="2000" dirty="0">
                <a:solidFill>
                  <a:srgbClr val="222222"/>
                </a:solidFill>
                <a:latin typeface="+mj-lt"/>
              </a:rPr>
              <a:t> model yang </a:t>
            </a:r>
            <a:r>
              <a:rPr lang="en-US" sz="2000" dirty="0" err="1">
                <a:solidFill>
                  <a:srgbClr val="222222"/>
                </a:solidFill>
                <a:latin typeface="+mj-lt"/>
              </a:rPr>
              <a:t>memiliki</a:t>
            </a:r>
            <a:r>
              <a:rPr lang="en-US" sz="2000" dirty="0">
                <a:solidFill>
                  <a:srgbClr val="222222"/>
                </a:solidFill>
                <a:latin typeface="+mj-lt"/>
              </a:rPr>
              <a:t> </a:t>
            </a:r>
            <a:r>
              <a:rPr lang="en-US" sz="2000" b="1" dirty="0">
                <a:solidFill>
                  <a:srgbClr val="222222"/>
                </a:solidFill>
                <a:latin typeface="+mj-lt"/>
              </a:rPr>
              <a:t>784 input </a:t>
            </a:r>
            <a:r>
              <a:rPr lang="en-US" sz="2000" dirty="0" err="1">
                <a:solidFill>
                  <a:srgbClr val="222222"/>
                </a:solidFill>
                <a:latin typeface="+mj-lt"/>
              </a:rPr>
              <a:t>dengan</a:t>
            </a:r>
            <a:r>
              <a:rPr lang="en-US" sz="2000" dirty="0">
                <a:solidFill>
                  <a:srgbClr val="222222"/>
                </a:solidFill>
                <a:latin typeface="+mj-lt"/>
              </a:rPr>
              <a:t> 16 neuron pada </a:t>
            </a:r>
            <a:r>
              <a:rPr lang="en-US" sz="2000" dirty="0" err="1">
                <a:solidFill>
                  <a:srgbClr val="222222"/>
                </a:solidFill>
                <a:latin typeface="+mj-lt"/>
              </a:rPr>
              <a:t>dua</a:t>
            </a:r>
            <a:r>
              <a:rPr lang="en-US" sz="2000" dirty="0">
                <a:solidFill>
                  <a:srgbClr val="222222"/>
                </a:solidFill>
                <a:latin typeface="+mj-lt"/>
              </a:rPr>
              <a:t> hidden layer dan 10 layer output </a:t>
            </a:r>
            <a:r>
              <a:rPr lang="en-US" sz="2000" dirty="0" err="1">
                <a:solidFill>
                  <a:srgbClr val="222222"/>
                </a:solidFill>
                <a:latin typeface="+mj-lt"/>
              </a:rPr>
              <a:t>akan</a:t>
            </a:r>
            <a:r>
              <a:rPr lang="en-US" sz="2000" dirty="0">
                <a:solidFill>
                  <a:srgbClr val="222222"/>
                </a:solidFill>
                <a:latin typeface="+mj-lt"/>
              </a:rPr>
              <a:t> </a:t>
            </a:r>
            <a:r>
              <a:rPr lang="en-US" sz="2000" dirty="0" err="1">
                <a:solidFill>
                  <a:srgbClr val="222222"/>
                </a:solidFill>
                <a:latin typeface="+mj-lt"/>
              </a:rPr>
              <a:t>memiliki</a:t>
            </a:r>
            <a:r>
              <a:rPr lang="en-US" sz="2000" dirty="0">
                <a:solidFill>
                  <a:srgbClr val="222222"/>
                </a:solidFill>
                <a:latin typeface="+mj-lt"/>
              </a:rPr>
              <a:t> </a:t>
            </a:r>
            <a:r>
              <a:rPr lang="en-US" sz="2000" dirty="0" err="1">
                <a:solidFill>
                  <a:srgbClr val="222222"/>
                </a:solidFill>
                <a:latin typeface="+mj-lt"/>
              </a:rPr>
              <a:t>jumlah</a:t>
            </a:r>
            <a:r>
              <a:rPr lang="en-US" sz="2000" dirty="0">
                <a:solidFill>
                  <a:srgbClr val="222222"/>
                </a:solidFill>
                <a:latin typeface="+mj-lt"/>
              </a:rPr>
              <a:t> parameter:</a:t>
            </a:r>
          </a:p>
          <a:p>
            <a:endParaRPr lang="en-US" sz="2000" dirty="0">
              <a:solidFill>
                <a:srgbClr val="222222"/>
              </a:solidFill>
              <a:latin typeface="+mj-lt"/>
            </a:endParaRPr>
          </a:p>
          <a:p>
            <a:r>
              <a:rPr lang="en-US" sz="2000" b="0" i="0" dirty="0">
                <a:solidFill>
                  <a:srgbClr val="242729"/>
                </a:solidFill>
                <a:effectLst/>
                <a:latin typeface="Georgia" panose="02040502050405020303" pitchFamily="18" charset="0"/>
              </a:rPr>
              <a:t>784*16+16*16+16*10 </a:t>
            </a:r>
            <a:r>
              <a:rPr lang="en-US" sz="2000" b="0" i="1" dirty="0">
                <a:solidFill>
                  <a:srgbClr val="242729"/>
                </a:solidFill>
                <a:effectLst/>
                <a:latin typeface="Georgia" panose="02040502050405020303" pitchFamily="18" charset="0"/>
              </a:rPr>
              <a:t>(w)</a:t>
            </a:r>
            <a:endParaRPr lang="en-US" sz="2000" b="0" i="1" dirty="0">
              <a:solidFill>
                <a:srgbClr val="222222"/>
              </a:solidFill>
              <a:effectLst/>
              <a:latin typeface="+mj-lt"/>
            </a:endParaRPr>
          </a:p>
          <a:p>
            <a:r>
              <a:rPr lang="en-US" sz="2000" dirty="0">
                <a:solidFill>
                  <a:srgbClr val="222222"/>
                </a:solidFill>
                <a:latin typeface="+mj-lt"/>
              </a:rPr>
              <a:t>+</a:t>
            </a:r>
          </a:p>
          <a:p>
            <a:r>
              <a:rPr lang="en-US" sz="2000" b="0" i="0" dirty="0">
                <a:solidFill>
                  <a:srgbClr val="242729"/>
                </a:solidFill>
                <a:effectLst/>
                <a:latin typeface="Georgia" panose="02040502050405020303" pitchFamily="18" charset="0"/>
              </a:rPr>
              <a:t>32+10 </a:t>
            </a:r>
            <a:r>
              <a:rPr lang="en-US" sz="2000" b="0" i="1" dirty="0">
                <a:solidFill>
                  <a:srgbClr val="242729"/>
                </a:solidFill>
                <a:effectLst/>
                <a:latin typeface="Georgia" panose="02040502050405020303" pitchFamily="18" charset="0"/>
              </a:rPr>
              <a:t>(b)</a:t>
            </a:r>
          </a:p>
          <a:p>
            <a:endParaRPr lang="en-US" sz="2000" i="1" dirty="0">
              <a:solidFill>
                <a:srgbClr val="242729"/>
              </a:solidFill>
              <a:latin typeface="Georgia" panose="02040502050405020303" pitchFamily="18" charset="0"/>
            </a:endParaRPr>
          </a:p>
          <a:p>
            <a:r>
              <a:rPr lang="en-US" sz="2000" i="1" dirty="0">
                <a:solidFill>
                  <a:srgbClr val="242729"/>
                </a:solidFill>
                <a:latin typeface="Georgia" panose="02040502050405020303" pitchFamily="18" charset="0"/>
              </a:rPr>
              <a:t>= </a:t>
            </a:r>
            <a:r>
              <a:rPr lang="en-US" sz="2000" b="0" i="0" dirty="0">
                <a:solidFill>
                  <a:srgbClr val="242729"/>
                </a:solidFill>
                <a:effectLst/>
                <a:latin typeface="Georgia" panose="02040502050405020303" pitchFamily="18" charset="0"/>
              </a:rPr>
              <a:t>13002 </a:t>
            </a:r>
            <a:r>
              <a:rPr lang="en-US" sz="2000" b="0" i="0" dirty="0" err="1">
                <a:solidFill>
                  <a:srgbClr val="242729"/>
                </a:solidFill>
                <a:effectLst/>
                <a:latin typeface="Georgia" panose="02040502050405020303" pitchFamily="18" charset="0"/>
              </a:rPr>
              <a:t>buah</a:t>
            </a:r>
            <a:r>
              <a:rPr lang="en-US" sz="2000" b="0" i="0" dirty="0">
                <a:solidFill>
                  <a:srgbClr val="242729"/>
                </a:solidFill>
                <a:effectLst/>
                <a:latin typeface="Georgia" panose="02040502050405020303" pitchFamily="18" charset="0"/>
              </a:rPr>
              <a:t> </a:t>
            </a:r>
            <a:r>
              <a:rPr lang="en-US" sz="2000" b="0" i="1" dirty="0">
                <a:solidFill>
                  <a:srgbClr val="242729"/>
                </a:solidFill>
                <a:effectLst/>
                <a:latin typeface="Georgia" panose="02040502050405020303" pitchFamily="18" charset="0"/>
              </a:rPr>
              <a:t>tunable parameters</a:t>
            </a:r>
            <a:endParaRPr lang="en-US" sz="2000" i="1" dirty="0">
              <a:latin typeface="+mj-lt"/>
            </a:endParaRPr>
          </a:p>
        </p:txBody>
      </p:sp>
    </p:spTree>
    <p:extLst>
      <p:ext uri="{BB962C8B-B14F-4D97-AF65-F5344CB8AC3E}">
        <p14:creationId xmlns:p14="http://schemas.microsoft.com/office/powerpoint/2010/main" val="836603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EC8055D8-3C34-4847-8A66-D7CFE52A4144}"/>
              </a:ext>
            </a:extLst>
          </p:cNvPr>
          <p:cNvSpPr txBox="1"/>
          <p:nvPr/>
        </p:nvSpPr>
        <p:spPr>
          <a:xfrm>
            <a:off x="476028" y="468696"/>
            <a:ext cx="7472218" cy="584775"/>
          </a:xfrm>
          <a:prstGeom prst="rect">
            <a:avLst/>
          </a:prstGeom>
          <a:noFill/>
        </p:spPr>
        <p:txBody>
          <a:bodyPr wrap="square" rtlCol="0" anchor="t">
            <a:spAutoFit/>
          </a:bodyPr>
          <a:lstStyle/>
          <a:p>
            <a:r>
              <a:rPr lang="en-US" altLang="id-ID" sz="3200" b="1" dirty="0" err="1">
                <a:solidFill>
                  <a:srgbClr val="0070C0"/>
                </a:solidFill>
                <a:latin typeface="Candara" panose="020E0502030303020204" pitchFamily="34" charset="0"/>
                <a:cs typeface="Segoe UI" panose="020B0502040204020203" pitchFamily="34" charset="0"/>
                <a:sym typeface="+mn-ea"/>
              </a:rPr>
              <a:t>Contoh</a:t>
            </a:r>
            <a:r>
              <a:rPr lang="en-US" altLang="id-ID" sz="3200" b="1" dirty="0">
                <a:solidFill>
                  <a:srgbClr val="0070C0"/>
                </a:solidFill>
                <a:latin typeface="Candara" panose="020E0502030303020204" pitchFamily="34" charset="0"/>
                <a:cs typeface="Segoe UI" panose="020B0502040204020203" pitchFamily="34" charset="0"/>
                <a:sym typeface="+mn-ea"/>
              </a:rPr>
              <a:t> Data Input </a:t>
            </a:r>
            <a:r>
              <a:rPr lang="en-US" altLang="id-ID" sz="3200" b="1" dirty="0" err="1">
                <a:solidFill>
                  <a:srgbClr val="0070C0"/>
                </a:solidFill>
                <a:latin typeface="Candara" panose="020E0502030303020204" pitchFamily="34" charset="0"/>
                <a:cs typeface="Segoe UI" panose="020B0502040204020203" pitchFamily="34" charset="0"/>
                <a:sym typeface="+mn-ea"/>
              </a:rPr>
              <a:t>untuk</a:t>
            </a:r>
            <a:r>
              <a:rPr lang="en-US" altLang="id-ID" sz="3200" b="1" dirty="0">
                <a:solidFill>
                  <a:srgbClr val="0070C0"/>
                </a:solidFill>
                <a:latin typeface="Candara" panose="020E0502030303020204" pitchFamily="34" charset="0"/>
                <a:cs typeface="Segoe UI" panose="020B0502040204020203" pitchFamily="34" charset="0"/>
                <a:sym typeface="+mn-ea"/>
              </a:rPr>
              <a:t> </a:t>
            </a:r>
            <a:r>
              <a:rPr lang="en-US" altLang="id-ID" sz="3200" b="1" dirty="0">
                <a:solidFill>
                  <a:srgbClr val="00B050"/>
                </a:solidFill>
                <a:latin typeface="Candara" panose="020E0502030303020204" pitchFamily="34" charset="0"/>
                <a:cs typeface="Segoe UI" panose="020B0502040204020203" pitchFamily="34" charset="0"/>
                <a:sym typeface="+mn-ea"/>
              </a:rPr>
              <a:t>Deep Learning</a:t>
            </a:r>
          </a:p>
        </p:txBody>
      </p:sp>
      <p:sp>
        <p:nvSpPr>
          <p:cNvPr id="9" name="TextBox 8">
            <a:extLst>
              <a:ext uri="{FF2B5EF4-FFF2-40B4-BE49-F238E27FC236}">
                <a16:creationId xmlns:a16="http://schemas.microsoft.com/office/drawing/2014/main" id="{B321D6CE-F80B-4990-B75C-A2931BD10092}"/>
              </a:ext>
            </a:extLst>
          </p:cNvPr>
          <p:cNvSpPr txBox="1"/>
          <p:nvPr/>
        </p:nvSpPr>
        <p:spPr>
          <a:xfrm>
            <a:off x="8411306" y="2220753"/>
            <a:ext cx="3304666" cy="3170099"/>
          </a:xfrm>
          <a:prstGeom prst="rect">
            <a:avLst/>
          </a:prstGeom>
          <a:noFill/>
        </p:spPr>
        <p:txBody>
          <a:bodyPr wrap="square">
            <a:spAutoFit/>
          </a:bodyPr>
          <a:lstStyle/>
          <a:p>
            <a:r>
              <a:rPr lang="en-US" sz="2000" dirty="0">
                <a:solidFill>
                  <a:srgbClr val="222222"/>
                </a:solidFill>
                <a:latin typeface="+mj-lt"/>
              </a:rPr>
              <a:t>Data </a:t>
            </a:r>
            <a:r>
              <a:rPr lang="en-US" sz="2000" dirty="0" err="1">
                <a:solidFill>
                  <a:srgbClr val="222222"/>
                </a:solidFill>
                <a:latin typeface="+mj-lt"/>
              </a:rPr>
              <a:t>gambar</a:t>
            </a:r>
            <a:r>
              <a:rPr lang="en-US" sz="2000" dirty="0">
                <a:solidFill>
                  <a:srgbClr val="222222"/>
                </a:solidFill>
                <a:latin typeface="+mj-lt"/>
              </a:rPr>
              <a:t> (image) tulisan </a:t>
            </a:r>
            <a:r>
              <a:rPr lang="en-US" sz="2000" dirty="0" err="1">
                <a:solidFill>
                  <a:srgbClr val="222222"/>
                </a:solidFill>
                <a:latin typeface="+mj-lt"/>
              </a:rPr>
              <a:t>tangan</a:t>
            </a:r>
            <a:r>
              <a:rPr lang="en-US" sz="2000" dirty="0">
                <a:solidFill>
                  <a:srgbClr val="222222"/>
                </a:solidFill>
                <a:latin typeface="+mj-lt"/>
              </a:rPr>
              <a:t> </a:t>
            </a:r>
            <a:r>
              <a:rPr lang="en-US" sz="2000" dirty="0" err="1">
                <a:solidFill>
                  <a:srgbClr val="222222"/>
                </a:solidFill>
                <a:latin typeface="+mj-lt"/>
              </a:rPr>
              <a:t>berupa</a:t>
            </a:r>
            <a:r>
              <a:rPr lang="en-US" sz="2000" dirty="0">
                <a:solidFill>
                  <a:srgbClr val="222222"/>
                </a:solidFill>
                <a:latin typeface="+mj-lt"/>
              </a:rPr>
              <a:t> digit </a:t>
            </a:r>
            <a:r>
              <a:rPr lang="en-US" sz="2000" dirty="0" err="1">
                <a:solidFill>
                  <a:srgbClr val="222222"/>
                </a:solidFill>
                <a:latin typeface="+mj-lt"/>
              </a:rPr>
              <a:t>angka</a:t>
            </a:r>
            <a:endParaRPr lang="en-US" sz="2000" dirty="0">
              <a:solidFill>
                <a:srgbClr val="222222"/>
              </a:solidFill>
              <a:latin typeface="+mj-lt"/>
            </a:endParaRPr>
          </a:p>
          <a:p>
            <a:endParaRPr lang="en-US" sz="2000" dirty="0">
              <a:solidFill>
                <a:srgbClr val="222222"/>
              </a:solidFill>
              <a:latin typeface="+mj-lt"/>
            </a:endParaRPr>
          </a:p>
          <a:p>
            <a:r>
              <a:rPr lang="en-US" sz="2000" dirty="0" err="1">
                <a:solidFill>
                  <a:srgbClr val="222222"/>
                </a:solidFill>
                <a:latin typeface="+mj-lt"/>
              </a:rPr>
              <a:t>Awalnya</a:t>
            </a:r>
            <a:r>
              <a:rPr lang="en-US" sz="2000" dirty="0">
                <a:solidFill>
                  <a:srgbClr val="222222"/>
                </a:solidFill>
                <a:latin typeface="+mj-lt"/>
              </a:rPr>
              <a:t> </a:t>
            </a:r>
            <a:r>
              <a:rPr lang="en-US" sz="2000" dirty="0" err="1">
                <a:solidFill>
                  <a:srgbClr val="222222"/>
                </a:solidFill>
                <a:latin typeface="+mj-lt"/>
              </a:rPr>
              <a:t>digunakan</a:t>
            </a:r>
            <a:r>
              <a:rPr lang="en-US" sz="2000" dirty="0">
                <a:solidFill>
                  <a:srgbClr val="222222"/>
                </a:solidFill>
                <a:latin typeface="+mj-lt"/>
              </a:rPr>
              <a:t> </a:t>
            </a:r>
            <a:r>
              <a:rPr lang="en-US" sz="2000" dirty="0" err="1">
                <a:solidFill>
                  <a:srgbClr val="222222"/>
                </a:solidFill>
                <a:latin typeface="+mj-lt"/>
              </a:rPr>
              <a:t>untuk</a:t>
            </a:r>
            <a:r>
              <a:rPr lang="en-US" sz="2000" dirty="0">
                <a:solidFill>
                  <a:srgbClr val="222222"/>
                </a:solidFill>
                <a:latin typeface="+mj-lt"/>
              </a:rPr>
              <a:t> </a:t>
            </a:r>
            <a:r>
              <a:rPr lang="en-US" sz="2000" dirty="0" err="1">
                <a:solidFill>
                  <a:srgbClr val="222222"/>
                </a:solidFill>
                <a:latin typeface="+mj-lt"/>
              </a:rPr>
              <a:t>mengotomatisasi</a:t>
            </a:r>
            <a:r>
              <a:rPr lang="en-US" sz="2000" dirty="0">
                <a:solidFill>
                  <a:srgbClr val="222222"/>
                </a:solidFill>
                <a:latin typeface="+mj-lt"/>
              </a:rPr>
              <a:t> </a:t>
            </a:r>
            <a:r>
              <a:rPr lang="en-US" sz="2000" dirty="0" err="1">
                <a:solidFill>
                  <a:srgbClr val="222222"/>
                </a:solidFill>
                <a:latin typeface="+mj-lt"/>
              </a:rPr>
              <a:t>identifikasi</a:t>
            </a:r>
            <a:r>
              <a:rPr lang="en-US" sz="2000" dirty="0">
                <a:solidFill>
                  <a:srgbClr val="222222"/>
                </a:solidFill>
                <a:latin typeface="+mj-lt"/>
              </a:rPr>
              <a:t> </a:t>
            </a:r>
            <a:r>
              <a:rPr lang="en-US" sz="2000" dirty="0" err="1">
                <a:solidFill>
                  <a:srgbClr val="222222"/>
                </a:solidFill>
                <a:latin typeface="+mj-lt"/>
              </a:rPr>
              <a:t>alamat</a:t>
            </a:r>
            <a:r>
              <a:rPr lang="en-US" sz="2000" dirty="0">
                <a:solidFill>
                  <a:srgbClr val="222222"/>
                </a:solidFill>
                <a:latin typeface="+mj-lt"/>
              </a:rPr>
              <a:t> pada </a:t>
            </a:r>
            <a:r>
              <a:rPr lang="en-US" sz="2000" dirty="0" err="1">
                <a:solidFill>
                  <a:srgbClr val="222222"/>
                </a:solidFill>
                <a:latin typeface="+mj-lt"/>
              </a:rPr>
              <a:t>pekerjaan</a:t>
            </a:r>
            <a:r>
              <a:rPr lang="en-US" sz="2000" dirty="0">
                <a:solidFill>
                  <a:srgbClr val="222222"/>
                </a:solidFill>
                <a:latin typeface="+mj-lt"/>
              </a:rPr>
              <a:t> di </a:t>
            </a:r>
            <a:r>
              <a:rPr lang="en-US" sz="2000" dirty="0" err="1">
                <a:solidFill>
                  <a:srgbClr val="222222"/>
                </a:solidFill>
                <a:latin typeface="+mj-lt"/>
              </a:rPr>
              <a:t>kantor</a:t>
            </a:r>
            <a:r>
              <a:rPr lang="en-US" sz="2000" dirty="0">
                <a:solidFill>
                  <a:srgbClr val="222222"/>
                </a:solidFill>
                <a:latin typeface="+mj-lt"/>
              </a:rPr>
              <a:t> pos</a:t>
            </a:r>
          </a:p>
          <a:p>
            <a:endParaRPr lang="en-US" sz="2000" dirty="0">
              <a:solidFill>
                <a:srgbClr val="222222"/>
              </a:solidFill>
              <a:latin typeface="+mj-lt"/>
            </a:endParaRPr>
          </a:p>
          <a:p>
            <a:r>
              <a:rPr lang="en-US" sz="2000" dirty="0" err="1">
                <a:solidFill>
                  <a:srgbClr val="222222"/>
                </a:solidFill>
                <a:latin typeface="+mj-lt"/>
              </a:rPr>
              <a:t>Akurasi</a:t>
            </a:r>
            <a:r>
              <a:rPr lang="en-US" sz="2000" dirty="0">
                <a:solidFill>
                  <a:srgbClr val="222222"/>
                </a:solidFill>
                <a:latin typeface="+mj-lt"/>
              </a:rPr>
              <a:t> </a:t>
            </a:r>
            <a:r>
              <a:rPr lang="en-US" sz="2000" dirty="0" err="1">
                <a:solidFill>
                  <a:srgbClr val="222222"/>
                </a:solidFill>
                <a:latin typeface="+mj-lt"/>
              </a:rPr>
              <a:t>terbaik</a:t>
            </a:r>
            <a:r>
              <a:rPr lang="en-US" sz="2000" dirty="0">
                <a:solidFill>
                  <a:srgbClr val="222222"/>
                </a:solidFill>
                <a:latin typeface="+mj-lt"/>
              </a:rPr>
              <a:t>: </a:t>
            </a:r>
          </a:p>
          <a:p>
            <a:r>
              <a:rPr lang="en-US" sz="2000" b="1" dirty="0">
                <a:solidFill>
                  <a:srgbClr val="222222"/>
                </a:solidFill>
                <a:latin typeface="+mj-lt"/>
              </a:rPr>
              <a:t>0.17% Error Rater (2020)</a:t>
            </a:r>
          </a:p>
        </p:txBody>
      </p:sp>
      <p:sp>
        <p:nvSpPr>
          <p:cNvPr id="6" name="TextBox 5">
            <a:extLst>
              <a:ext uri="{FF2B5EF4-FFF2-40B4-BE49-F238E27FC236}">
                <a16:creationId xmlns:a16="http://schemas.microsoft.com/office/drawing/2014/main" id="{ED6116FD-FD89-49A6-9882-4C55D9B66F81}"/>
              </a:ext>
            </a:extLst>
          </p:cNvPr>
          <p:cNvSpPr txBox="1"/>
          <p:nvPr/>
        </p:nvSpPr>
        <p:spPr>
          <a:xfrm>
            <a:off x="1135966" y="6006405"/>
            <a:ext cx="6098344" cy="369332"/>
          </a:xfrm>
          <a:prstGeom prst="rect">
            <a:avLst/>
          </a:prstGeom>
          <a:noFill/>
        </p:spPr>
        <p:txBody>
          <a:bodyPr wrap="square">
            <a:spAutoFit/>
          </a:bodyPr>
          <a:lstStyle/>
          <a:p>
            <a:pPr algn="ctr"/>
            <a:r>
              <a:rPr lang="en-US" b="0" i="1" dirty="0">
                <a:solidFill>
                  <a:srgbClr val="202122"/>
                </a:solidFill>
                <a:effectLst/>
                <a:latin typeface="Arial" panose="020B0604020202020204" pitchFamily="34" charset="0"/>
              </a:rPr>
              <a:t> 60,000 training images and 10,000 testing images</a:t>
            </a:r>
            <a:endParaRPr lang="en-US" i="1" dirty="0"/>
          </a:p>
        </p:txBody>
      </p:sp>
      <p:pic>
        <p:nvPicPr>
          <p:cNvPr id="10242" name="Picture 2" descr="MNIST sample images">
            <a:extLst>
              <a:ext uri="{FF2B5EF4-FFF2-40B4-BE49-F238E27FC236}">
                <a16:creationId xmlns:a16="http://schemas.microsoft.com/office/drawing/2014/main" id="{3C9A7BCA-1D52-4C15-B896-A0DFBE73B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90" y="1297424"/>
            <a:ext cx="7748296" cy="47089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300BD2-2385-40FB-9609-3048937F0141}"/>
              </a:ext>
            </a:extLst>
          </p:cNvPr>
          <p:cNvSpPr txBox="1"/>
          <p:nvPr/>
        </p:nvSpPr>
        <p:spPr>
          <a:xfrm>
            <a:off x="8774722" y="1053471"/>
            <a:ext cx="2644728" cy="830997"/>
          </a:xfrm>
          <a:prstGeom prst="rect">
            <a:avLst/>
          </a:prstGeom>
          <a:noFill/>
        </p:spPr>
        <p:txBody>
          <a:bodyPr wrap="square">
            <a:spAutoFit/>
          </a:bodyPr>
          <a:lstStyle/>
          <a:p>
            <a:pPr algn="ctr"/>
            <a:r>
              <a:rPr lang="en-US" sz="2400" b="1" dirty="0">
                <a:solidFill>
                  <a:srgbClr val="222222"/>
                </a:solidFill>
                <a:latin typeface="+mj-lt"/>
              </a:rPr>
              <a:t>MNIST Dataset </a:t>
            </a:r>
            <a:br>
              <a:rPr lang="en-US" sz="2400" b="1" dirty="0">
                <a:solidFill>
                  <a:srgbClr val="222222"/>
                </a:solidFill>
                <a:latin typeface="+mj-lt"/>
              </a:rPr>
            </a:br>
            <a:r>
              <a:rPr lang="en-US" sz="2400" b="1" dirty="0">
                <a:solidFill>
                  <a:srgbClr val="222222"/>
                </a:solidFill>
                <a:latin typeface="+mj-lt"/>
              </a:rPr>
              <a:t>(</a:t>
            </a:r>
            <a:r>
              <a:rPr lang="en-US" sz="2400" b="1" dirty="0" err="1">
                <a:solidFill>
                  <a:srgbClr val="222222"/>
                </a:solidFill>
                <a:latin typeface="+mj-lt"/>
              </a:rPr>
              <a:t>LeCun</a:t>
            </a:r>
            <a:r>
              <a:rPr lang="en-US" sz="2400" b="1" dirty="0">
                <a:solidFill>
                  <a:srgbClr val="222222"/>
                </a:solidFill>
                <a:latin typeface="+mj-lt"/>
              </a:rPr>
              <a:t> et. al., 1998)</a:t>
            </a:r>
            <a:endParaRPr lang="en-US" sz="2400" b="1" i="1" dirty="0">
              <a:solidFill>
                <a:srgbClr val="222222"/>
              </a:solidFill>
              <a:effectLst/>
              <a:latin typeface="+mj-lt"/>
            </a:endParaRPr>
          </a:p>
        </p:txBody>
      </p:sp>
      <p:sp>
        <p:nvSpPr>
          <p:cNvPr id="11" name="TextBox 10">
            <a:extLst>
              <a:ext uri="{FF2B5EF4-FFF2-40B4-BE49-F238E27FC236}">
                <a16:creationId xmlns:a16="http://schemas.microsoft.com/office/drawing/2014/main" id="{3440EAA1-88F5-4F13-92A0-B4CAC7C6A02C}"/>
              </a:ext>
            </a:extLst>
          </p:cNvPr>
          <p:cNvSpPr txBox="1"/>
          <p:nvPr/>
        </p:nvSpPr>
        <p:spPr>
          <a:xfrm>
            <a:off x="5581357" y="6297427"/>
            <a:ext cx="6098344" cy="369332"/>
          </a:xfrm>
          <a:prstGeom prst="rect">
            <a:avLst/>
          </a:prstGeom>
          <a:noFill/>
        </p:spPr>
        <p:txBody>
          <a:bodyPr wrap="square">
            <a:spAutoFit/>
          </a:bodyPr>
          <a:lstStyle/>
          <a:p>
            <a:pPr algn="r"/>
            <a:r>
              <a:rPr lang="en-US" dirty="0"/>
              <a:t>http://yann.lecun.com/exdb/mnist/</a:t>
            </a:r>
          </a:p>
        </p:txBody>
      </p:sp>
    </p:spTree>
    <p:extLst>
      <p:ext uri="{BB962C8B-B14F-4D97-AF65-F5344CB8AC3E}">
        <p14:creationId xmlns:p14="http://schemas.microsoft.com/office/powerpoint/2010/main" val="2120101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CA25FB27-4FFF-4A71-B852-92C7AA8A2858}"/>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57949"/>
          <a:stretch/>
        </p:blipFill>
        <p:spPr bwMode="auto">
          <a:xfrm>
            <a:off x="0" y="148187"/>
            <a:ext cx="10637508" cy="670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149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0E9508D9-2E29-4041-807A-FB0455073820}"/>
              </a:ext>
            </a:extLst>
          </p:cNvPr>
          <p:cNvSpPr txBox="1"/>
          <p:nvPr/>
        </p:nvSpPr>
        <p:spPr>
          <a:xfrm>
            <a:off x="557088" y="641276"/>
            <a:ext cx="10402576" cy="707886"/>
          </a:xfrm>
          <a:prstGeom prst="rect">
            <a:avLst/>
          </a:prstGeom>
          <a:noFill/>
        </p:spPr>
        <p:txBody>
          <a:bodyPr wrap="square" rtlCol="0" anchor="t">
            <a:spAutoFit/>
          </a:bodyPr>
          <a:lstStyle/>
          <a:p>
            <a:r>
              <a:rPr lang="en-US" altLang="id-ID" sz="4000" b="1" dirty="0">
                <a:solidFill>
                  <a:srgbClr val="0070C0"/>
                </a:solidFill>
                <a:latin typeface="Candara" panose="020E0502030303020204" pitchFamily="34" charset="0"/>
                <a:cs typeface="Segoe UI" panose="020B0502040204020203" pitchFamily="34" charset="0"/>
                <a:sym typeface="+mn-ea"/>
              </a:rPr>
              <a:t>Convolution </a:t>
            </a:r>
            <a:r>
              <a:rPr lang="en-US" altLang="id-ID" sz="4000" b="1" dirty="0">
                <a:solidFill>
                  <a:srgbClr val="00B050"/>
                </a:solidFill>
                <a:latin typeface="Candara" panose="020E0502030303020204" pitchFamily="34" charset="0"/>
                <a:cs typeface="Segoe UI" panose="020B0502040204020203" pitchFamily="34" charset="0"/>
                <a:sym typeface="+mn-ea"/>
              </a:rPr>
              <a:t>Neural Network (CNN)</a:t>
            </a:r>
          </a:p>
        </p:txBody>
      </p:sp>
      <p:pic>
        <p:nvPicPr>
          <p:cNvPr id="2052" name="Picture 4" descr="convolutional neural network Padding">
            <a:extLst>
              <a:ext uri="{FF2B5EF4-FFF2-40B4-BE49-F238E27FC236}">
                <a16:creationId xmlns:a16="http://schemas.microsoft.com/office/drawing/2014/main" id="{7EF35482-479E-4CA6-B859-BE91F5A54937}"/>
              </a:ext>
            </a:extLst>
          </p:cNvPr>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0119" y="1878905"/>
            <a:ext cx="9805182" cy="49025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ED7764-6861-419B-B2C7-6D15C0767B7A}"/>
              </a:ext>
            </a:extLst>
          </p:cNvPr>
          <p:cNvSpPr txBox="1"/>
          <p:nvPr/>
        </p:nvSpPr>
        <p:spPr>
          <a:xfrm>
            <a:off x="5862710" y="6216724"/>
            <a:ext cx="6098344" cy="369332"/>
          </a:xfrm>
          <a:prstGeom prst="rect">
            <a:avLst/>
          </a:prstGeom>
          <a:noFill/>
        </p:spPr>
        <p:txBody>
          <a:bodyPr wrap="square">
            <a:spAutoFit/>
          </a:bodyPr>
          <a:lstStyle/>
          <a:p>
            <a:pPr algn="r"/>
            <a:r>
              <a:rPr lang="en-US" dirty="0"/>
              <a:t>https://www.analyticsvidhya.com/</a:t>
            </a:r>
          </a:p>
        </p:txBody>
      </p:sp>
      <p:sp>
        <p:nvSpPr>
          <p:cNvPr id="5" name="TextBox 4">
            <a:extLst>
              <a:ext uri="{FF2B5EF4-FFF2-40B4-BE49-F238E27FC236}">
                <a16:creationId xmlns:a16="http://schemas.microsoft.com/office/drawing/2014/main" id="{07BB5394-6B9B-4A8D-9760-89767C1F4F32}"/>
              </a:ext>
            </a:extLst>
          </p:cNvPr>
          <p:cNvSpPr txBox="1"/>
          <p:nvPr/>
        </p:nvSpPr>
        <p:spPr>
          <a:xfrm>
            <a:off x="7972863" y="1489569"/>
            <a:ext cx="2644728" cy="954107"/>
          </a:xfrm>
          <a:prstGeom prst="rect">
            <a:avLst/>
          </a:prstGeom>
          <a:noFill/>
        </p:spPr>
        <p:txBody>
          <a:bodyPr wrap="square">
            <a:spAutoFit/>
          </a:bodyPr>
          <a:lstStyle/>
          <a:p>
            <a:pPr algn="r"/>
            <a:r>
              <a:rPr lang="en-US" sz="2800" b="1" dirty="0" err="1">
                <a:solidFill>
                  <a:srgbClr val="222222"/>
                </a:solidFill>
                <a:latin typeface="+mj-lt"/>
              </a:rPr>
              <a:t>Apa</a:t>
            </a:r>
            <a:r>
              <a:rPr lang="en-US" sz="2800" b="1" dirty="0">
                <a:solidFill>
                  <a:srgbClr val="222222"/>
                </a:solidFill>
                <a:latin typeface="+mj-lt"/>
              </a:rPr>
              <a:t> </a:t>
            </a:r>
            <a:r>
              <a:rPr lang="en-US" sz="2800" b="1" dirty="0" err="1">
                <a:solidFill>
                  <a:srgbClr val="222222"/>
                </a:solidFill>
                <a:latin typeface="+mj-lt"/>
              </a:rPr>
              <a:t>itu</a:t>
            </a:r>
            <a:r>
              <a:rPr lang="en-US" sz="2800" b="1" dirty="0">
                <a:solidFill>
                  <a:srgbClr val="222222"/>
                </a:solidFill>
                <a:latin typeface="+mj-lt"/>
              </a:rPr>
              <a:t> </a:t>
            </a:r>
            <a:r>
              <a:rPr lang="en-US" sz="2800" b="1" i="1" dirty="0">
                <a:solidFill>
                  <a:srgbClr val="222222"/>
                </a:solidFill>
                <a:latin typeface="+mj-lt"/>
              </a:rPr>
              <a:t>Convolution</a:t>
            </a:r>
            <a:r>
              <a:rPr lang="en-US" sz="2800" b="1" dirty="0">
                <a:solidFill>
                  <a:srgbClr val="222222"/>
                </a:solidFill>
                <a:latin typeface="+mj-lt"/>
              </a:rPr>
              <a:t>?</a:t>
            </a:r>
            <a:endParaRPr lang="en-US" sz="2800" b="1" i="1" dirty="0">
              <a:solidFill>
                <a:srgbClr val="222222"/>
              </a:solidFill>
              <a:effectLst/>
              <a:latin typeface="+mj-lt"/>
            </a:endParaRPr>
          </a:p>
        </p:txBody>
      </p:sp>
    </p:spTree>
    <p:extLst>
      <p:ext uri="{BB962C8B-B14F-4D97-AF65-F5344CB8AC3E}">
        <p14:creationId xmlns:p14="http://schemas.microsoft.com/office/powerpoint/2010/main" val="510088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C93F348-AA14-4990-8BBD-0A53B7FCE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1787"/>
            <a:ext cx="12192000" cy="6526213"/>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2">
            <a:extLst>
              <a:ext uri="{FF2B5EF4-FFF2-40B4-BE49-F238E27FC236}">
                <a16:creationId xmlns:a16="http://schemas.microsoft.com/office/drawing/2014/main" id="{0E9508D9-2E29-4041-807A-FB0455073820}"/>
              </a:ext>
            </a:extLst>
          </p:cNvPr>
          <p:cNvSpPr txBox="1"/>
          <p:nvPr/>
        </p:nvSpPr>
        <p:spPr>
          <a:xfrm>
            <a:off x="106922" y="331787"/>
            <a:ext cx="10402576" cy="707886"/>
          </a:xfrm>
          <a:prstGeom prst="rect">
            <a:avLst/>
          </a:prstGeom>
          <a:noFill/>
        </p:spPr>
        <p:txBody>
          <a:bodyPr wrap="square" rtlCol="0" anchor="t">
            <a:spAutoFit/>
          </a:bodyPr>
          <a:lstStyle/>
          <a:p>
            <a:r>
              <a:rPr lang="en-US" altLang="id-ID" sz="4000" b="1" dirty="0">
                <a:solidFill>
                  <a:srgbClr val="0070C0"/>
                </a:solidFill>
                <a:latin typeface="Candara" panose="020E0502030303020204" pitchFamily="34" charset="0"/>
                <a:cs typeface="Segoe UI" panose="020B0502040204020203" pitchFamily="34" charset="0"/>
                <a:sym typeface="+mn-ea"/>
              </a:rPr>
              <a:t>Convolution </a:t>
            </a:r>
            <a:r>
              <a:rPr lang="en-US" altLang="id-ID" sz="4000" b="1" dirty="0">
                <a:solidFill>
                  <a:srgbClr val="00B050"/>
                </a:solidFill>
                <a:latin typeface="Candara" panose="020E0502030303020204" pitchFamily="34" charset="0"/>
                <a:cs typeface="Segoe UI" panose="020B0502040204020203" pitchFamily="34" charset="0"/>
                <a:sym typeface="+mn-ea"/>
              </a:rPr>
              <a:t>Neural Network (CNN)</a:t>
            </a:r>
          </a:p>
        </p:txBody>
      </p:sp>
    </p:spTree>
    <p:extLst>
      <p:ext uri="{BB962C8B-B14F-4D97-AF65-F5344CB8AC3E}">
        <p14:creationId xmlns:p14="http://schemas.microsoft.com/office/powerpoint/2010/main" val="3432724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0E9508D9-2E29-4041-807A-FB0455073820}"/>
              </a:ext>
            </a:extLst>
          </p:cNvPr>
          <p:cNvSpPr txBox="1"/>
          <p:nvPr/>
        </p:nvSpPr>
        <p:spPr>
          <a:xfrm>
            <a:off x="557088" y="512163"/>
            <a:ext cx="10402576" cy="707886"/>
          </a:xfrm>
          <a:prstGeom prst="rect">
            <a:avLst/>
          </a:prstGeom>
          <a:noFill/>
        </p:spPr>
        <p:txBody>
          <a:bodyPr wrap="square" rtlCol="0" anchor="t">
            <a:spAutoFit/>
          </a:bodyPr>
          <a:lstStyle/>
          <a:p>
            <a:r>
              <a:rPr lang="en-US" altLang="id-ID" sz="4000" b="1" dirty="0">
                <a:solidFill>
                  <a:srgbClr val="0070C0"/>
                </a:solidFill>
                <a:latin typeface="Candara" panose="020E0502030303020204" pitchFamily="34" charset="0"/>
                <a:cs typeface="Segoe UI" panose="020B0502040204020203" pitchFamily="34" charset="0"/>
                <a:sym typeface="+mn-ea"/>
              </a:rPr>
              <a:t>Convolution </a:t>
            </a:r>
            <a:r>
              <a:rPr lang="en-US" altLang="id-ID" sz="4000" b="1" dirty="0">
                <a:solidFill>
                  <a:srgbClr val="00B050"/>
                </a:solidFill>
                <a:latin typeface="Candara" panose="020E0502030303020204" pitchFamily="34" charset="0"/>
                <a:cs typeface="Segoe UI" panose="020B0502040204020203" pitchFamily="34" charset="0"/>
                <a:sym typeface="+mn-ea"/>
              </a:rPr>
              <a:t>Neural Network (CNN)</a:t>
            </a:r>
          </a:p>
        </p:txBody>
      </p:sp>
      <p:sp>
        <p:nvSpPr>
          <p:cNvPr id="7" name="TextBox 6">
            <a:extLst>
              <a:ext uri="{FF2B5EF4-FFF2-40B4-BE49-F238E27FC236}">
                <a16:creationId xmlns:a16="http://schemas.microsoft.com/office/drawing/2014/main" id="{ECED7764-6861-419B-B2C7-6D15C0767B7A}"/>
              </a:ext>
            </a:extLst>
          </p:cNvPr>
          <p:cNvSpPr txBox="1"/>
          <p:nvPr/>
        </p:nvSpPr>
        <p:spPr>
          <a:xfrm>
            <a:off x="5862710" y="6216724"/>
            <a:ext cx="6098344" cy="369332"/>
          </a:xfrm>
          <a:prstGeom prst="rect">
            <a:avLst/>
          </a:prstGeom>
          <a:noFill/>
        </p:spPr>
        <p:txBody>
          <a:bodyPr wrap="square">
            <a:spAutoFit/>
          </a:bodyPr>
          <a:lstStyle/>
          <a:p>
            <a:pPr algn="r"/>
            <a:r>
              <a:rPr lang="en-US" dirty="0"/>
              <a:t>https://www.analyticsvidhya.com/</a:t>
            </a:r>
          </a:p>
        </p:txBody>
      </p:sp>
      <p:pic>
        <p:nvPicPr>
          <p:cNvPr id="5122" name="Picture 2" descr="Pooling">
            <a:extLst>
              <a:ext uri="{FF2B5EF4-FFF2-40B4-BE49-F238E27FC236}">
                <a16:creationId xmlns:a16="http://schemas.microsoft.com/office/drawing/2014/main" id="{F16B5327-A4EC-428D-B0C3-FCEA44A6AFE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4028" y="2060058"/>
            <a:ext cx="9490582" cy="33859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1236DD-9ADB-4B02-8517-E1801B0F1508}"/>
              </a:ext>
            </a:extLst>
          </p:cNvPr>
          <p:cNvSpPr txBox="1"/>
          <p:nvPr/>
        </p:nvSpPr>
        <p:spPr>
          <a:xfrm>
            <a:off x="5862710" y="1674463"/>
            <a:ext cx="5876779" cy="830997"/>
          </a:xfrm>
          <a:prstGeom prst="rect">
            <a:avLst/>
          </a:prstGeom>
          <a:noFill/>
        </p:spPr>
        <p:txBody>
          <a:bodyPr wrap="square">
            <a:spAutoFit/>
          </a:bodyPr>
          <a:lstStyle/>
          <a:p>
            <a:pPr algn="r"/>
            <a:r>
              <a:rPr lang="en-US" sz="2400" dirty="0" err="1">
                <a:solidFill>
                  <a:srgbClr val="222222"/>
                </a:solidFill>
                <a:latin typeface="+mj-lt"/>
              </a:rPr>
              <a:t>Algoritma</a:t>
            </a:r>
            <a:r>
              <a:rPr lang="en-US" sz="2400" dirty="0">
                <a:solidFill>
                  <a:srgbClr val="222222"/>
                </a:solidFill>
                <a:latin typeface="+mj-lt"/>
              </a:rPr>
              <a:t> </a:t>
            </a:r>
            <a:r>
              <a:rPr lang="en-US" sz="2400" b="1" dirty="0">
                <a:solidFill>
                  <a:srgbClr val="222222"/>
                </a:solidFill>
                <a:latin typeface="+mj-lt"/>
              </a:rPr>
              <a:t>Pooling </a:t>
            </a:r>
            <a:r>
              <a:rPr lang="en-US" sz="2400" dirty="0" err="1">
                <a:solidFill>
                  <a:srgbClr val="222222"/>
                </a:solidFill>
                <a:latin typeface="+mj-lt"/>
              </a:rPr>
              <a:t>digunakan</a:t>
            </a:r>
            <a:r>
              <a:rPr lang="en-US" sz="2400" dirty="0">
                <a:solidFill>
                  <a:srgbClr val="222222"/>
                </a:solidFill>
                <a:latin typeface="+mj-lt"/>
              </a:rPr>
              <a:t> </a:t>
            </a:r>
            <a:r>
              <a:rPr lang="en-US" sz="2400" dirty="0" err="1">
                <a:solidFill>
                  <a:srgbClr val="222222"/>
                </a:solidFill>
                <a:latin typeface="+mj-lt"/>
              </a:rPr>
              <a:t>untuk</a:t>
            </a:r>
            <a:r>
              <a:rPr lang="en-US" sz="2400" dirty="0">
                <a:solidFill>
                  <a:srgbClr val="222222"/>
                </a:solidFill>
                <a:latin typeface="+mj-lt"/>
              </a:rPr>
              <a:t> </a:t>
            </a:r>
            <a:r>
              <a:rPr lang="en-US" sz="2400" dirty="0" err="1">
                <a:solidFill>
                  <a:srgbClr val="222222"/>
                </a:solidFill>
                <a:latin typeface="+mj-lt"/>
              </a:rPr>
              <a:t>mengurangi</a:t>
            </a:r>
            <a:r>
              <a:rPr lang="en-US" sz="2400" dirty="0">
                <a:solidFill>
                  <a:srgbClr val="222222"/>
                </a:solidFill>
                <a:latin typeface="+mj-lt"/>
              </a:rPr>
              <a:t> </a:t>
            </a:r>
            <a:r>
              <a:rPr lang="en-US" sz="2400" dirty="0" err="1">
                <a:solidFill>
                  <a:srgbClr val="222222"/>
                </a:solidFill>
                <a:latin typeface="+mj-lt"/>
              </a:rPr>
              <a:t>kompleksitas</a:t>
            </a:r>
            <a:r>
              <a:rPr lang="en-US" sz="2400" dirty="0">
                <a:solidFill>
                  <a:srgbClr val="222222"/>
                </a:solidFill>
                <a:latin typeface="+mj-lt"/>
              </a:rPr>
              <a:t> data </a:t>
            </a:r>
            <a:r>
              <a:rPr lang="en-US" sz="2400" dirty="0" err="1">
                <a:solidFill>
                  <a:srgbClr val="222222"/>
                </a:solidFill>
                <a:latin typeface="+mj-lt"/>
              </a:rPr>
              <a:t>masukan</a:t>
            </a:r>
            <a:endParaRPr lang="en-US" sz="2400" i="1" dirty="0">
              <a:solidFill>
                <a:srgbClr val="222222"/>
              </a:solidFill>
              <a:effectLst/>
              <a:latin typeface="+mj-lt"/>
            </a:endParaRPr>
          </a:p>
        </p:txBody>
      </p:sp>
      <p:sp>
        <p:nvSpPr>
          <p:cNvPr id="8" name="TextBox 7">
            <a:extLst>
              <a:ext uri="{FF2B5EF4-FFF2-40B4-BE49-F238E27FC236}">
                <a16:creationId xmlns:a16="http://schemas.microsoft.com/office/drawing/2014/main" id="{B4E30566-FCDF-4AEF-AC68-F8E50E269525}"/>
              </a:ext>
            </a:extLst>
          </p:cNvPr>
          <p:cNvSpPr txBox="1"/>
          <p:nvPr/>
        </p:nvSpPr>
        <p:spPr>
          <a:xfrm>
            <a:off x="557088" y="5646963"/>
            <a:ext cx="7911905" cy="830997"/>
          </a:xfrm>
          <a:prstGeom prst="rect">
            <a:avLst/>
          </a:prstGeom>
          <a:noFill/>
        </p:spPr>
        <p:txBody>
          <a:bodyPr wrap="square">
            <a:spAutoFit/>
          </a:bodyPr>
          <a:lstStyle/>
          <a:p>
            <a:r>
              <a:rPr lang="en-US" sz="2400" dirty="0" err="1">
                <a:solidFill>
                  <a:srgbClr val="222222"/>
                </a:solidFill>
                <a:latin typeface="+mj-lt"/>
              </a:rPr>
              <a:t>Mengapa</a:t>
            </a:r>
            <a:r>
              <a:rPr lang="en-US" sz="2400" dirty="0">
                <a:solidFill>
                  <a:srgbClr val="222222"/>
                </a:solidFill>
                <a:latin typeface="+mj-lt"/>
              </a:rPr>
              <a:t> </a:t>
            </a:r>
            <a:r>
              <a:rPr lang="en-US" sz="2400" dirty="0" err="1">
                <a:solidFill>
                  <a:srgbClr val="222222"/>
                </a:solidFill>
                <a:latin typeface="+mj-lt"/>
              </a:rPr>
              <a:t>dikurangi</a:t>
            </a:r>
            <a:r>
              <a:rPr lang="en-US" sz="2400" dirty="0">
                <a:solidFill>
                  <a:srgbClr val="222222"/>
                </a:solidFill>
                <a:latin typeface="+mj-lt"/>
              </a:rPr>
              <a:t> </a:t>
            </a:r>
            <a:r>
              <a:rPr lang="en-US" sz="2400" dirty="0" err="1">
                <a:solidFill>
                  <a:srgbClr val="222222"/>
                </a:solidFill>
                <a:latin typeface="+mj-lt"/>
              </a:rPr>
              <a:t>sedangkan</a:t>
            </a:r>
            <a:r>
              <a:rPr lang="en-US" sz="2400" dirty="0">
                <a:solidFill>
                  <a:srgbClr val="222222"/>
                </a:solidFill>
                <a:latin typeface="+mj-lt"/>
              </a:rPr>
              <a:t> data pada </a:t>
            </a:r>
            <a:r>
              <a:rPr lang="en-US" sz="2400" dirty="0" err="1">
                <a:solidFill>
                  <a:srgbClr val="222222"/>
                </a:solidFill>
                <a:latin typeface="+mj-lt"/>
              </a:rPr>
              <a:t>resolusi</a:t>
            </a:r>
            <a:r>
              <a:rPr lang="en-US" sz="2400" dirty="0">
                <a:solidFill>
                  <a:srgbClr val="222222"/>
                </a:solidFill>
                <a:latin typeface="+mj-lt"/>
              </a:rPr>
              <a:t> </a:t>
            </a:r>
            <a:r>
              <a:rPr lang="en-US" sz="2400" dirty="0" err="1">
                <a:solidFill>
                  <a:srgbClr val="222222"/>
                </a:solidFill>
                <a:latin typeface="+mj-lt"/>
              </a:rPr>
              <a:t>penuh</a:t>
            </a:r>
            <a:r>
              <a:rPr lang="en-US" sz="2400" dirty="0">
                <a:solidFill>
                  <a:srgbClr val="222222"/>
                </a:solidFill>
                <a:latin typeface="+mj-lt"/>
              </a:rPr>
              <a:t> </a:t>
            </a:r>
            <a:r>
              <a:rPr lang="en-US" sz="2400" dirty="0" err="1">
                <a:solidFill>
                  <a:srgbClr val="222222"/>
                </a:solidFill>
                <a:latin typeface="+mj-lt"/>
              </a:rPr>
              <a:t>mungkin</a:t>
            </a:r>
            <a:r>
              <a:rPr lang="en-US" sz="2400" dirty="0">
                <a:solidFill>
                  <a:srgbClr val="222222"/>
                </a:solidFill>
                <a:latin typeface="+mj-lt"/>
              </a:rPr>
              <a:t> </a:t>
            </a:r>
            <a:r>
              <a:rPr lang="en-US" sz="2400" dirty="0" err="1">
                <a:solidFill>
                  <a:srgbClr val="222222"/>
                </a:solidFill>
                <a:latin typeface="+mj-lt"/>
              </a:rPr>
              <a:t>mengandung</a:t>
            </a:r>
            <a:r>
              <a:rPr lang="en-US" sz="2400" dirty="0">
                <a:solidFill>
                  <a:srgbClr val="222222"/>
                </a:solidFill>
                <a:latin typeface="+mj-lt"/>
              </a:rPr>
              <a:t> </a:t>
            </a:r>
            <a:r>
              <a:rPr lang="en-US" sz="2400" dirty="0" err="1">
                <a:solidFill>
                  <a:srgbClr val="222222"/>
                </a:solidFill>
                <a:latin typeface="+mj-lt"/>
              </a:rPr>
              <a:t>informasi</a:t>
            </a:r>
            <a:r>
              <a:rPr lang="en-US" sz="2400" dirty="0">
                <a:solidFill>
                  <a:srgbClr val="222222"/>
                </a:solidFill>
                <a:latin typeface="+mj-lt"/>
              </a:rPr>
              <a:t> yang </a:t>
            </a:r>
            <a:r>
              <a:rPr lang="en-US" sz="2400" dirty="0" err="1">
                <a:solidFill>
                  <a:srgbClr val="222222"/>
                </a:solidFill>
                <a:latin typeface="+mj-lt"/>
              </a:rPr>
              <a:t>berguna</a:t>
            </a:r>
            <a:r>
              <a:rPr lang="en-US" sz="2400" dirty="0">
                <a:solidFill>
                  <a:srgbClr val="222222"/>
                </a:solidFill>
                <a:latin typeface="+mj-lt"/>
              </a:rPr>
              <a:t>?</a:t>
            </a:r>
            <a:endParaRPr lang="en-US" sz="2400" i="1" dirty="0">
              <a:solidFill>
                <a:srgbClr val="222222"/>
              </a:solidFill>
              <a:effectLst/>
              <a:latin typeface="+mj-lt"/>
            </a:endParaRPr>
          </a:p>
        </p:txBody>
      </p:sp>
    </p:spTree>
    <p:extLst>
      <p:ext uri="{BB962C8B-B14F-4D97-AF65-F5344CB8AC3E}">
        <p14:creationId xmlns:p14="http://schemas.microsoft.com/office/powerpoint/2010/main" val="2942738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52C26B-56C5-44F0-8356-DC55A268A4A8}"/>
              </a:ext>
            </a:extLst>
          </p:cNvPr>
          <p:cNvPicPr>
            <a:picLocks noChangeAspect="1"/>
          </p:cNvPicPr>
          <p:nvPr/>
        </p:nvPicPr>
        <p:blipFill>
          <a:blip r:embed="rId4"/>
          <a:stretch>
            <a:fillRect/>
          </a:stretch>
        </p:blipFill>
        <p:spPr>
          <a:xfrm>
            <a:off x="0" y="457878"/>
            <a:ext cx="12192000" cy="5942243"/>
          </a:xfrm>
          <a:prstGeom prst="rect">
            <a:avLst/>
          </a:prstGeom>
        </p:spPr>
      </p:pic>
      <p:sp>
        <p:nvSpPr>
          <p:cNvPr id="7" name="TextBox 6">
            <a:extLst>
              <a:ext uri="{FF2B5EF4-FFF2-40B4-BE49-F238E27FC236}">
                <a16:creationId xmlns:a16="http://schemas.microsoft.com/office/drawing/2014/main" id="{84E33CD0-E1FB-4338-BADE-7080A0521791}"/>
              </a:ext>
            </a:extLst>
          </p:cNvPr>
          <p:cNvSpPr txBox="1"/>
          <p:nvPr/>
        </p:nvSpPr>
        <p:spPr>
          <a:xfrm>
            <a:off x="6096000" y="6482027"/>
            <a:ext cx="6098344" cy="369332"/>
          </a:xfrm>
          <a:prstGeom prst="rect">
            <a:avLst/>
          </a:prstGeom>
          <a:noFill/>
        </p:spPr>
        <p:txBody>
          <a:bodyPr wrap="square">
            <a:spAutoFit/>
          </a:bodyPr>
          <a:lstStyle/>
          <a:p>
            <a:pPr algn="r"/>
            <a:r>
              <a:rPr lang="en-US" dirty="0"/>
              <a:t>https://poloclub.github.io/cnn-explainer/</a:t>
            </a:r>
          </a:p>
        </p:txBody>
      </p:sp>
    </p:spTree>
    <p:extLst>
      <p:ext uri="{BB962C8B-B14F-4D97-AF65-F5344CB8AC3E}">
        <p14:creationId xmlns:p14="http://schemas.microsoft.com/office/powerpoint/2010/main" val="406116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B41F86-213F-4C47-A277-60DC9C36A84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9847" y="994966"/>
            <a:ext cx="11506200" cy="5886450"/>
          </a:xfrm>
          <a:prstGeom prst="rect">
            <a:avLst/>
          </a:prstGeom>
        </p:spPr>
      </p:pic>
      <p:sp>
        <p:nvSpPr>
          <p:cNvPr id="5" name="Text Box 2">
            <a:extLst>
              <a:ext uri="{FF2B5EF4-FFF2-40B4-BE49-F238E27FC236}">
                <a16:creationId xmlns:a16="http://schemas.microsoft.com/office/drawing/2014/main" id="{2956A647-F513-4EFC-97DF-CBB1B96CD349}"/>
              </a:ext>
            </a:extLst>
          </p:cNvPr>
          <p:cNvSpPr txBox="1"/>
          <p:nvPr/>
        </p:nvSpPr>
        <p:spPr>
          <a:xfrm>
            <a:off x="655562" y="287080"/>
            <a:ext cx="10402576" cy="707886"/>
          </a:xfrm>
          <a:prstGeom prst="rect">
            <a:avLst/>
          </a:prstGeom>
          <a:noFill/>
        </p:spPr>
        <p:txBody>
          <a:bodyPr wrap="square" rtlCol="0" anchor="t">
            <a:spAutoFit/>
          </a:bodyPr>
          <a:lstStyle/>
          <a:p>
            <a:r>
              <a:rPr lang="en-US" altLang="id-ID" sz="4000" b="1" dirty="0">
                <a:solidFill>
                  <a:srgbClr val="0070C0"/>
                </a:solidFill>
                <a:latin typeface="Candara" panose="020E0502030303020204" pitchFamily="34" charset="0"/>
                <a:cs typeface="Segoe UI" panose="020B0502040204020203" pitchFamily="34" charset="0"/>
                <a:sym typeface="+mn-ea"/>
              </a:rPr>
              <a:t>Transfer </a:t>
            </a:r>
            <a:r>
              <a:rPr lang="en-US" altLang="id-ID" sz="4000" b="1" dirty="0">
                <a:solidFill>
                  <a:srgbClr val="00B050"/>
                </a:solidFill>
                <a:latin typeface="Candara" panose="020E0502030303020204" pitchFamily="34" charset="0"/>
                <a:cs typeface="Segoe UI" panose="020B0502040204020203" pitchFamily="34" charset="0"/>
                <a:sym typeface="+mn-ea"/>
              </a:rPr>
              <a:t>Learning</a:t>
            </a:r>
          </a:p>
        </p:txBody>
      </p:sp>
    </p:spTree>
    <p:extLst>
      <p:ext uri="{BB962C8B-B14F-4D97-AF65-F5344CB8AC3E}">
        <p14:creationId xmlns:p14="http://schemas.microsoft.com/office/powerpoint/2010/main" val="312885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2956A647-F513-4EFC-97DF-CBB1B96CD349}"/>
              </a:ext>
            </a:extLst>
          </p:cNvPr>
          <p:cNvSpPr txBox="1"/>
          <p:nvPr/>
        </p:nvSpPr>
        <p:spPr>
          <a:xfrm>
            <a:off x="655562" y="287080"/>
            <a:ext cx="10402576" cy="707886"/>
          </a:xfrm>
          <a:prstGeom prst="rect">
            <a:avLst/>
          </a:prstGeom>
          <a:noFill/>
        </p:spPr>
        <p:txBody>
          <a:bodyPr wrap="square" rtlCol="0" anchor="t">
            <a:spAutoFit/>
          </a:bodyPr>
          <a:lstStyle/>
          <a:p>
            <a:r>
              <a:rPr lang="en-US" altLang="id-ID" sz="4000" b="1" dirty="0">
                <a:solidFill>
                  <a:srgbClr val="0070C0"/>
                </a:solidFill>
                <a:latin typeface="Candara" panose="020E0502030303020204" pitchFamily="34" charset="0"/>
                <a:cs typeface="Segoe UI" panose="020B0502040204020203" pitchFamily="34" charset="0"/>
                <a:sym typeface="+mn-ea"/>
              </a:rPr>
              <a:t>Transfer </a:t>
            </a:r>
            <a:r>
              <a:rPr lang="en-US" altLang="id-ID" sz="4000" b="1" dirty="0">
                <a:solidFill>
                  <a:srgbClr val="00B050"/>
                </a:solidFill>
                <a:latin typeface="Candara" panose="020E0502030303020204" pitchFamily="34" charset="0"/>
                <a:cs typeface="Segoe UI" panose="020B0502040204020203" pitchFamily="34" charset="0"/>
                <a:sym typeface="+mn-ea"/>
              </a:rPr>
              <a:t>Learning</a:t>
            </a:r>
          </a:p>
        </p:txBody>
      </p:sp>
      <p:pic>
        <p:nvPicPr>
          <p:cNvPr id="14338" name="Picture 2">
            <a:extLst>
              <a:ext uri="{FF2B5EF4-FFF2-40B4-BE49-F238E27FC236}">
                <a16:creationId xmlns:a16="http://schemas.microsoft.com/office/drawing/2014/main" id="{B33ADC44-B898-4B6B-8219-F203F69698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5639"/>
            <a:ext cx="12194447" cy="6412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401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37EDFBBE-42D0-45C6-945D-CBE1AB890C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59080"/>
            <a:ext cx="7436005" cy="65989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60E39C-FF67-49EA-9313-2F5EB4473E47}"/>
              </a:ext>
            </a:extLst>
          </p:cNvPr>
          <p:cNvSpPr txBox="1"/>
          <p:nvPr/>
        </p:nvSpPr>
        <p:spPr>
          <a:xfrm>
            <a:off x="7315200" y="1280435"/>
            <a:ext cx="4460390" cy="5262979"/>
          </a:xfrm>
          <a:prstGeom prst="rect">
            <a:avLst/>
          </a:prstGeom>
          <a:noFill/>
        </p:spPr>
        <p:txBody>
          <a:bodyPr wrap="square">
            <a:spAutoFit/>
          </a:bodyPr>
          <a:lstStyle/>
          <a:p>
            <a:pPr algn="r"/>
            <a:r>
              <a:rPr lang="en-US" sz="2800" dirty="0" err="1">
                <a:solidFill>
                  <a:srgbClr val="222222"/>
                </a:solidFill>
                <a:latin typeface="+mj-lt"/>
              </a:rPr>
              <a:t>Diantara</a:t>
            </a:r>
            <a:r>
              <a:rPr lang="en-US" sz="2800" dirty="0">
                <a:solidFill>
                  <a:srgbClr val="222222"/>
                </a:solidFill>
                <a:latin typeface="+mj-lt"/>
              </a:rPr>
              <a:t> </a:t>
            </a:r>
            <a:r>
              <a:rPr lang="en-US" sz="2800" dirty="0" err="1">
                <a:solidFill>
                  <a:srgbClr val="222222"/>
                </a:solidFill>
                <a:latin typeface="+mj-lt"/>
              </a:rPr>
              <a:t>alasan</a:t>
            </a:r>
            <a:r>
              <a:rPr lang="en-US" sz="2800" dirty="0">
                <a:solidFill>
                  <a:srgbClr val="222222"/>
                </a:solidFill>
                <a:latin typeface="+mj-lt"/>
              </a:rPr>
              <a:t> </a:t>
            </a:r>
            <a:r>
              <a:rPr lang="en-US" sz="2800" dirty="0" err="1">
                <a:solidFill>
                  <a:srgbClr val="222222"/>
                </a:solidFill>
                <a:latin typeface="+mj-lt"/>
              </a:rPr>
              <a:t>melakukan</a:t>
            </a:r>
            <a:r>
              <a:rPr lang="en-US" sz="2800" dirty="0">
                <a:solidFill>
                  <a:srgbClr val="222222"/>
                </a:solidFill>
                <a:latin typeface="+mj-lt"/>
              </a:rPr>
              <a:t> transfer learning </a:t>
            </a:r>
            <a:r>
              <a:rPr lang="en-US" sz="2800" dirty="0" err="1">
                <a:solidFill>
                  <a:srgbClr val="222222"/>
                </a:solidFill>
                <a:latin typeface="+mj-lt"/>
              </a:rPr>
              <a:t>adalah</a:t>
            </a:r>
            <a:r>
              <a:rPr lang="en-US" sz="2800" dirty="0">
                <a:solidFill>
                  <a:srgbClr val="222222"/>
                </a:solidFill>
                <a:latin typeface="+mj-lt"/>
              </a:rPr>
              <a:t> </a:t>
            </a:r>
            <a:r>
              <a:rPr lang="en-US" sz="2800" dirty="0" err="1">
                <a:solidFill>
                  <a:srgbClr val="222222"/>
                </a:solidFill>
                <a:latin typeface="+mj-lt"/>
              </a:rPr>
              <a:t>ketika</a:t>
            </a:r>
            <a:r>
              <a:rPr lang="en-US" sz="2800" dirty="0">
                <a:solidFill>
                  <a:srgbClr val="222222"/>
                </a:solidFill>
                <a:latin typeface="+mj-lt"/>
              </a:rPr>
              <a:t> </a:t>
            </a:r>
            <a:r>
              <a:rPr lang="en-US" sz="2800" dirty="0" err="1">
                <a:solidFill>
                  <a:srgbClr val="222222"/>
                </a:solidFill>
                <a:latin typeface="+mj-lt"/>
              </a:rPr>
              <a:t>kita</a:t>
            </a:r>
            <a:r>
              <a:rPr lang="en-US" sz="2800" dirty="0">
                <a:solidFill>
                  <a:srgbClr val="222222"/>
                </a:solidFill>
                <a:latin typeface="+mj-lt"/>
              </a:rPr>
              <a:t> </a:t>
            </a:r>
            <a:r>
              <a:rPr lang="en-US" sz="2800" dirty="0" err="1">
                <a:solidFill>
                  <a:srgbClr val="222222"/>
                </a:solidFill>
                <a:latin typeface="+mj-lt"/>
              </a:rPr>
              <a:t>memiliki</a:t>
            </a:r>
            <a:r>
              <a:rPr lang="en-US" sz="2800" dirty="0">
                <a:solidFill>
                  <a:srgbClr val="222222"/>
                </a:solidFill>
                <a:latin typeface="+mj-lt"/>
              </a:rPr>
              <a:t> </a:t>
            </a:r>
            <a:r>
              <a:rPr lang="en-US" sz="2800" i="1" dirty="0" err="1">
                <a:solidFill>
                  <a:srgbClr val="222222"/>
                </a:solidFill>
                <a:latin typeface="+mj-lt"/>
              </a:rPr>
              <a:t>jumlah</a:t>
            </a:r>
            <a:r>
              <a:rPr lang="en-US" sz="2800" i="1" dirty="0">
                <a:solidFill>
                  <a:srgbClr val="222222"/>
                </a:solidFill>
                <a:latin typeface="+mj-lt"/>
              </a:rPr>
              <a:t> data yang </a:t>
            </a:r>
            <a:r>
              <a:rPr lang="en-US" sz="2800" i="1" dirty="0" err="1">
                <a:solidFill>
                  <a:srgbClr val="222222"/>
                </a:solidFill>
                <a:latin typeface="+mj-lt"/>
              </a:rPr>
              <a:t>sedikit</a:t>
            </a:r>
            <a:r>
              <a:rPr lang="en-US" sz="2800" dirty="0">
                <a:solidFill>
                  <a:srgbClr val="222222"/>
                </a:solidFill>
                <a:latin typeface="+mj-lt"/>
              </a:rPr>
              <a:t>, </a:t>
            </a:r>
            <a:r>
              <a:rPr lang="en-US" sz="2800" dirty="0" err="1">
                <a:solidFill>
                  <a:srgbClr val="222222"/>
                </a:solidFill>
                <a:latin typeface="+mj-lt"/>
              </a:rPr>
              <a:t>dalam</a:t>
            </a:r>
            <a:r>
              <a:rPr lang="en-US" sz="2800" dirty="0">
                <a:solidFill>
                  <a:srgbClr val="222222"/>
                </a:solidFill>
                <a:latin typeface="+mj-lt"/>
              </a:rPr>
              <a:t> </a:t>
            </a:r>
            <a:r>
              <a:rPr lang="en-US" sz="2800" dirty="0" err="1">
                <a:solidFill>
                  <a:srgbClr val="222222"/>
                </a:solidFill>
                <a:latin typeface="+mj-lt"/>
              </a:rPr>
              <a:t>kondisi</a:t>
            </a:r>
            <a:r>
              <a:rPr lang="en-US" sz="2800" dirty="0">
                <a:solidFill>
                  <a:srgbClr val="222222"/>
                </a:solidFill>
                <a:latin typeface="+mj-lt"/>
              </a:rPr>
              <a:t> </a:t>
            </a:r>
            <a:r>
              <a:rPr lang="en-US" sz="2800" dirty="0" err="1">
                <a:solidFill>
                  <a:srgbClr val="222222"/>
                </a:solidFill>
                <a:latin typeface="+mj-lt"/>
              </a:rPr>
              <a:t>ada</a:t>
            </a:r>
            <a:r>
              <a:rPr lang="en-US" sz="2800" dirty="0">
                <a:solidFill>
                  <a:srgbClr val="222222"/>
                </a:solidFill>
                <a:latin typeface="+mj-lt"/>
              </a:rPr>
              <a:t> </a:t>
            </a:r>
            <a:r>
              <a:rPr lang="en-US" sz="2800" dirty="0" err="1">
                <a:solidFill>
                  <a:srgbClr val="222222"/>
                </a:solidFill>
                <a:latin typeface="+mj-lt"/>
              </a:rPr>
              <a:t>kemiripan</a:t>
            </a:r>
            <a:r>
              <a:rPr lang="en-US" sz="2800" dirty="0">
                <a:solidFill>
                  <a:srgbClr val="222222"/>
                </a:solidFill>
                <a:latin typeface="+mj-lt"/>
              </a:rPr>
              <a:t> </a:t>
            </a:r>
            <a:r>
              <a:rPr lang="en-US" sz="2800" dirty="0" err="1">
                <a:solidFill>
                  <a:srgbClr val="222222"/>
                </a:solidFill>
                <a:latin typeface="+mj-lt"/>
              </a:rPr>
              <a:t>dengan</a:t>
            </a:r>
            <a:r>
              <a:rPr lang="en-US" sz="2800" dirty="0">
                <a:solidFill>
                  <a:srgbClr val="222222"/>
                </a:solidFill>
                <a:latin typeface="+mj-lt"/>
              </a:rPr>
              <a:t> </a:t>
            </a:r>
            <a:r>
              <a:rPr lang="en-US" sz="2800" b="1" dirty="0">
                <a:solidFill>
                  <a:srgbClr val="222222"/>
                </a:solidFill>
                <a:latin typeface="+mj-lt"/>
              </a:rPr>
              <a:t>set data lain yang </a:t>
            </a:r>
            <a:r>
              <a:rPr lang="en-US" sz="2800" b="1" dirty="0" err="1">
                <a:solidFill>
                  <a:srgbClr val="222222"/>
                </a:solidFill>
                <a:latin typeface="+mj-lt"/>
              </a:rPr>
              <a:t>telah</a:t>
            </a:r>
            <a:r>
              <a:rPr lang="en-US" sz="2800" b="1" dirty="0">
                <a:solidFill>
                  <a:srgbClr val="222222"/>
                </a:solidFill>
                <a:latin typeface="+mj-lt"/>
              </a:rPr>
              <a:t> </a:t>
            </a:r>
            <a:r>
              <a:rPr lang="en-US" sz="2800" b="1" dirty="0" err="1">
                <a:solidFill>
                  <a:srgbClr val="222222"/>
                </a:solidFill>
                <a:latin typeface="+mj-lt"/>
              </a:rPr>
              <a:t>tersedia</a:t>
            </a:r>
            <a:endParaRPr lang="en-US" sz="2800" b="1" dirty="0">
              <a:solidFill>
                <a:srgbClr val="222222"/>
              </a:solidFill>
              <a:latin typeface="+mj-lt"/>
            </a:endParaRPr>
          </a:p>
          <a:p>
            <a:pPr algn="r"/>
            <a:endParaRPr lang="en-US" sz="2800" b="1" i="1" dirty="0">
              <a:solidFill>
                <a:srgbClr val="222222"/>
              </a:solidFill>
              <a:effectLst/>
              <a:latin typeface="+mj-lt"/>
            </a:endParaRPr>
          </a:p>
          <a:p>
            <a:pPr algn="r"/>
            <a:r>
              <a:rPr lang="en-US" sz="2800" dirty="0" err="1">
                <a:solidFill>
                  <a:srgbClr val="222222"/>
                </a:solidFill>
                <a:latin typeface="+mj-lt"/>
              </a:rPr>
              <a:t>Sebuah</a:t>
            </a:r>
            <a:r>
              <a:rPr lang="en-US" sz="2800" dirty="0">
                <a:solidFill>
                  <a:srgbClr val="222222"/>
                </a:solidFill>
                <a:latin typeface="+mj-lt"/>
              </a:rPr>
              <a:t> </a:t>
            </a:r>
            <a:r>
              <a:rPr lang="en-US" sz="2800" b="1" dirty="0">
                <a:solidFill>
                  <a:srgbClr val="222222"/>
                </a:solidFill>
                <a:latin typeface="+mj-lt"/>
              </a:rPr>
              <a:t>model yang </a:t>
            </a:r>
            <a:r>
              <a:rPr lang="en-US" sz="2800" b="1" dirty="0" err="1">
                <a:solidFill>
                  <a:srgbClr val="222222"/>
                </a:solidFill>
                <a:latin typeface="+mj-lt"/>
              </a:rPr>
              <a:t>telah</a:t>
            </a:r>
            <a:r>
              <a:rPr lang="en-US" sz="2800" b="1" dirty="0">
                <a:solidFill>
                  <a:srgbClr val="222222"/>
                </a:solidFill>
                <a:latin typeface="+mj-lt"/>
              </a:rPr>
              <a:t> </a:t>
            </a:r>
            <a:r>
              <a:rPr lang="en-US" sz="2800" b="1" dirty="0" err="1">
                <a:solidFill>
                  <a:srgbClr val="222222"/>
                </a:solidFill>
                <a:latin typeface="+mj-lt"/>
              </a:rPr>
              <a:t>dilatih</a:t>
            </a:r>
            <a:r>
              <a:rPr lang="en-US" sz="2800" b="1" dirty="0">
                <a:solidFill>
                  <a:srgbClr val="222222"/>
                </a:solidFill>
                <a:latin typeface="+mj-lt"/>
              </a:rPr>
              <a:t> </a:t>
            </a:r>
            <a:r>
              <a:rPr lang="en-US" sz="2800" dirty="0">
                <a:solidFill>
                  <a:srgbClr val="222222"/>
                </a:solidFill>
                <a:latin typeface="+mj-lt"/>
              </a:rPr>
              <a:t>pada set data </a:t>
            </a:r>
            <a:r>
              <a:rPr lang="en-US" sz="2800" dirty="0" err="1">
                <a:solidFill>
                  <a:srgbClr val="222222"/>
                </a:solidFill>
                <a:latin typeface="+mj-lt"/>
              </a:rPr>
              <a:t>tertentu</a:t>
            </a:r>
            <a:r>
              <a:rPr lang="en-US" sz="2800" dirty="0">
                <a:solidFill>
                  <a:srgbClr val="222222"/>
                </a:solidFill>
                <a:latin typeface="+mj-lt"/>
              </a:rPr>
              <a:t> </a:t>
            </a:r>
            <a:r>
              <a:rPr lang="en-US" sz="2800" dirty="0" err="1">
                <a:solidFill>
                  <a:srgbClr val="222222"/>
                </a:solidFill>
                <a:latin typeface="+mj-lt"/>
              </a:rPr>
              <a:t>dapat</a:t>
            </a:r>
            <a:r>
              <a:rPr lang="en-US" sz="2800" dirty="0">
                <a:solidFill>
                  <a:srgbClr val="222222"/>
                </a:solidFill>
                <a:latin typeface="+mj-lt"/>
              </a:rPr>
              <a:t> </a:t>
            </a:r>
            <a:r>
              <a:rPr lang="en-US" sz="2800" dirty="0" err="1">
                <a:solidFill>
                  <a:srgbClr val="222222"/>
                </a:solidFill>
                <a:latin typeface="+mj-lt"/>
              </a:rPr>
              <a:t>dipanggil</a:t>
            </a:r>
            <a:r>
              <a:rPr lang="en-US" sz="2800" dirty="0">
                <a:solidFill>
                  <a:srgbClr val="222222"/>
                </a:solidFill>
                <a:latin typeface="+mj-lt"/>
              </a:rPr>
              <a:t> </a:t>
            </a:r>
            <a:r>
              <a:rPr lang="en-US" sz="2800" dirty="0" err="1">
                <a:solidFill>
                  <a:srgbClr val="222222"/>
                </a:solidFill>
                <a:latin typeface="+mj-lt"/>
              </a:rPr>
              <a:t>untuk</a:t>
            </a:r>
            <a:r>
              <a:rPr lang="en-US" sz="2800" dirty="0">
                <a:solidFill>
                  <a:srgbClr val="222222"/>
                </a:solidFill>
                <a:latin typeface="+mj-lt"/>
              </a:rPr>
              <a:t> </a:t>
            </a:r>
            <a:r>
              <a:rPr lang="en-US" sz="2800" dirty="0" err="1">
                <a:solidFill>
                  <a:srgbClr val="222222"/>
                </a:solidFill>
                <a:latin typeface="+mj-lt"/>
              </a:rPr>
              <a:t>mengenali</a:t>
            </a:r>
            <a:r>
              <a:rPr lang="en-US" sz="2800" dirty="0">
                <a:solidFill>
                  <a:srgbClr val="222222"/>
                </a:solidFill>
                <a:latin typeface="+mj-lt"/>
              </a:rPr>
              <a:t> set data lain</a:t>
            </a:r>
            <a:endParaRPr lang="en-US" sz="2800" dirty="0">
              <a:solidFill>
                <a:srgbClr val="222222"/>
              </a:solidFill>
              <a:effectLst/>
              <a:latin typeface="+mj-lt"/>
            </a:endParaRPr>
          </a:p>
        </p:txBody>
      </p:sp>
      <p:sp>
        <p:nvSpPr>
          <p:cNvPr id="5" name="Text Box 2">
            <a:extLst>
              <a:ext uri="{FF2B5EF4-FFF2-40B4-BE49-F238E27FC236}">
                <a16:creationId xmlns:a16="http://schemas.microsoft.com/office/drawing/2014/main" id="{D207FF05-2699-48EA-8640-A24CE8CE20E3}"/>
              </a:ext>
            </a:extLst>
          </p:cNvPr>
          <p:cNvSpPr txBox="1"/>
          <p:nvPr/>
        </p:nvSpPr>
        <p:spPr>
          <a:xfrm>
            <a:off x="1373014" y="371486"/>
            <a:ext cx="10402576" cy="707886"/>
          </a:xfrm>
          <a:prstGeom prst="rect">
            <a:avLst/>
          </a:prstGeom>
          <a:noFill/>
        </p:spPr>
        <p:txBody>
          <a:bodyPr wrap="square" rtlCol="0" anchor="t">
            <a:spAutoFit/>
          </a:bodyPr>
          <a:lstStyle/>
          <a:p>
            <a:pPr algn="r"/>
            <a:r>
              <a:rPr lang="en-US" altLang="id-ID" sz="4000" b="1" dirty="0">
                <a:solidFill>
                  <a:srgbClr val="0070C0"/>
                </a:solidFill>
                <a:latin typeface="Candara" panose="020E0502030303020204" pitchFamily="34" charset="0"/>
                <a:cs typeface="Segoe UI" panose="020B0502040204020203" pitchFamily="34" charset="0"/>
                <a:sym typeface="+mn-ea"/>
              </a:rPr>
              <a:t>Transfer </a:t>
            </a:r>
            <a:r>
              <a:rPr lang="en-US" altLang="id-ID" sz="4000" b="1" dirty="0">
                <a:solidFill>
                  <a:srgbClr val="00B050"/>
                </a:solidFill>
                <a:latin typeface="Candara" panose="020E0502030303020204" pitchFamily="34" charset="0"/>
                <a:cs typeface="Segoe UI" panose="020B0502040204020203" pitchFamily="34" charset="0"/>
                <a:sym typeface="+mn-ea"/>
              </a:rPr>
              <a:t>Learning</a:t>
            </a:r>
          </a:p>
        </p:txBody>
      </p:sp>
    </p:spTree>
    <p:extLst>
      <p:ext uri="{BB962C8B-B14F-4D97-AF65-F5344CB8AC3E}">
        <p14:creationId xmlns:p14="http://schemas.microsoft.com/office/powerpoint/2010/main" val="355680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D02C9B04-FCB1-4FBC-B5D2-4BCC26BF9185}"/>
              </a:ext>
            </a:extLst>
          </p:cNvPr>
          <p:cNvSpPr txBox="1"/>
          <p:nvPr/>
        </p:nvSpPr>
        <p:spPr>
          <a:xfrm>
            <a:off x="464820" y="263853"/>
            <a:ext cx="4793428" cy="707886"/>
          </a:xfrm>
          <a:prstGeom prst="rect">
            <a:avLst/>
          </a:prstGeom>
          <a:noFill/>
        </p:spPr>
        <p:txBody>
          <a:bodyPr wrap="none" rtlCol="0" anchor="t">
            <a:spAutoFit/>
          </a:bodyPr>
          <a:lstStyle/>
          <a:p>
            <a:r>
              <a:rPr lang="en-US" altLang="id-ID" sz="4000" b="1" dirty="0" err="1">
                <a:solidFill>
                  <a:srgbClr val="0070C0"/>
                </a:solidFill>
                <a:latin typeface="Candara" panose="020E0502030303020204" pitchFamily="34" charset="0"/>
                <a:cs typeface="Segoe UI" panose="020B0502040204020203" pitchFamily="34" charset="0"/>
                <a:sym typeface="+mn-ea"/>
              </a:rPr>
              <a:t>Tentang</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err="1">
                <a:solidFill>
                  <a:srgbClr val="00B050"/>
                </a:solidFill>
                <a:latin typeface="Candara" panose="020E0502030303020204" pitchFamily="34" charset="0"/>
                <a:cs typeface="Segoe UI" panose="020B0502040204020203" pitchFamily="34" charset="0"/>
                <a:sym typeface="+mn-ea"/>
              </a:rPr>
              <a:t>Pelatihan</a:t>
            </a:r>
            <a:r>
              <a:rPr lang="en-US" altLang="id-ID" sz="4000" b="1" dirty="0">
                <a:solidFill>
                  <a:srgbClr val="00B050"/>
                </a:solidFill>
                <a:latin typeface="Candara" panose="020E0502030303020204" pitchFamily="34" charset="0"/>
                <a:cs typeface="Segoe UI" panose="020B0502040204020203" pitchFamily="34" charset="0"/>
                <a:sym typeface="+mn-ea"/>
              </a:rPr>
              <a:t> </a:t>
            </a:r>
            <a:r>
              <a:rPr lang="en-US" altLang="id-ID" sz="4000" b="1" dirty="0" err="1">
                <a:solidFill>
                  <a:srgbClr val="00B050"/>
                </a:solidFill>
                <a:latin typeface="Candara" panose="020E0502030303020204" pitchFamily="34" charset="0"/>
                <a:cs typeface="Segoe UI" panose="020B0502040204020203" pitchFamily="34" charset="0"/>
                <a:sym typeface="+mn-ea"/>
              </a:rPr>
              <a:t>Ini</a:t>
            </a:r>
            <a:endParaRPr lang="en-US" altLang="id-ID" sz="4000" b="1" dirty="0">
              <a:solidFill>
                <a:srgbClr val="00B050"/>
              </a:solidFill>
              <a:latin typeface="Candara" panose="020E0502030303020204" pitchFamily="34" charset="0"/>
              <a:cs typeface="Segoe UI" panose="020B0502040204020203" pitchFamily="34" charset="0"/>
              <a:sym typeface="+mn-ea"/>
            </a:endParaRPr>
          </a:p>
        </p:txBody>
      </p:sp>
      <p:graphicFrame>
        <p:nvGraphicFramePr>
          <p:cNvPr id="4" name="Diagram 3">
            <a:extLst>
              <a:ext uri="{FF2B5EF4-FFF2-40B4-BE49-F238E27FC236}">
                <a16:creationId xmlns:a16="http://schemas.microsoft.com/office/drawing/2014/main" id="{F2C0795D-E7EB-4E01-8D93-F4B12FFCD3CA}"/>
              </a:ext>
            </a:extLst>
          </p:cNvPr>
          <p:cNvGraphicFramePr/>
          <p:nvPr>
            <p:extLst>
              <p:ext uri="{D42A27DB-BD31-4B8C-83A1-F6EECF244321}">
                <p14:modId xmlns:p14="http://schemas.microsoft.com/office/powerpoint/2010/main" val="1995781159"/>
              </p:ext>
            </p:extLst>
          </p:nvPr>
        </p:nvGraphicFramePr>
        <p:xfrm>
          <a:off x="464820" y="719666"/>
          <a:ext cx="10958733" cy="5874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3050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894712" y="228509"/>
            <a:ext cx="10402576" cy="1138773"/>
          </a:xfrm>
          <a:prstGeom prst="rect">
            <a:avLst/>
          </a:prstGeom>
          <a:noFill/>
        </p:spPr>
        <p:txBody>
          <a:bodyPr wrap="square" rtlCol="0" anchor="t">
            <a:spAutoFit/>
          </a:bodyPr>
          <a:lstStyle/>
          <a:p>
            <a:pPr algn="ctr"/>
            <a:r>
              <a:rPr lang="en-US" altLang="id-ID" sz="4000" b="1" dirty="0" err="1">
                <a:solidFill>
                  <a:srgbClr val="0070C0"/>
                </a:solidFill>
                <a:latin typeface="Candara" panose="020E0502030303020204" pitchFamily="34" charset="0"/>
                <a:cs typeface="Segoe UI" panose="020B0502040204020203" pitchFamily="34" charset="0"/>
                <a:sym typeface="+mn-ea"/>
              </a:rPr>
              <a:t>Aplikasi-aplikasi</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p>
          <a:p>
            <a:pPr algn="ctr"/>
            <a:r>
              <a:rPr lang="en-US" altLang="id-ID" sz="2800" dirty="0">
                <a:latin typeface="Candara" panose="020E0502030303020204" pitchFamily="34" charset="0"/>
                <a:cs typeface="Segoe UI" panose="020B0502040204020203" pitchFamily="34" charset="0"/>
                <a:sym typeface="+mn-ea"/>
              </a:rPr>
              <a:t>Pada data </a:t>
            </a:r>
            <a:r>
              <a:rPr lang="en-US" altLang="id-ID" sz="2800" dirty="0" err="1">
                <a:latin typeface="Candara" panose="020E0502030303020204" pitchFamily="34" charset="0"/>
                <a:cs typeface="Segoe UI" panose="020B0502040204020203" pitchFamily="34" charset="0"/>
                <a:sym typeface="+mn-ea"/>
              </a:rPr>
              <a:t>citra</a:t>
            </a:r>
            <a:r>
              <a:rPr lang="en-US" altLang="id-ID" sz="2800" dirty="0">
                <a:latin typeface="Candara" panose="020E0502030303020204" pitchFamily="34" charset="0"/>
                <a:cs typeface="Segoe UI" panose="020B0502040204020203" pitchFamily="34" charset="0"/>
                <a:sym typeface="+mn-ea"/>
              </a:rPr>
              <a:t>/</a:t>
            </a:r>
            <a:r>
              <a:rPr lang="en-US" altLang="id-ID" sz="2800" dirty="0" err="1">
                <a:latin typeface="Candara" panose="020E0502030303020204" pitchFamily="34" charset="0"/>
                <a:cs typeface="Segoe UI" panose="020B0502040204020203" pitchFamily="34" charset="0"/>
                <a:sym typeface="+mn-ea"/>
              </a:rPr>
              <a:t>gambar</a:t>
            </a:r>
            <a:endParaRPr lang="en-US" altLang="id-ID" sz="2400" dirty="0">
              <a:latin typeface="Candara" panose="020E0502030303020204" pitchFamily="34" charset="0"/>
              <a:cs typeface="Segoe UI" panose="020B0502040204020203" pitchFamily="34" charset="0"/>
              <a:sym typeface="+mn-ea"/>
            </a:endParaRPr>
          </a:p>
        </p:txBody>
      </p:sp>
      <p:pic>
        <p:nvPicPr>
          <p:cNvPr id="5122" name="Picture 2">
            <a:extLst>
              <a:ext uri="{FF2B5EF4-FFF2-40B4-BE49-F238E27FC236}">
                <a16:creationId xmlns:a16="http://schemas.microsoft.com/office/drawing/2014/main" id="{D0DC8FFF-E223-4951-823D-7B54DAFFFEA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489166"/>
            <a:ext cx="12192000" cy="514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104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894712" y="228509"/>
            <a:ext cx="10402576" cy="1138773"/>
          </a:xfrm>
          <a:prstGeom prst="rect">
            <a:avLst/>
          </a:prstGeom>
          <a:noFill/>
        </p:spPr>
        <p:txBody>
          <a:bodyPr wrap="square" rtlCol="0" anchor="t">
            <a:spAutoFit/>
          </a:bodyPr>
          <a:lstStyle/>
          <a:p>
            <a:pPr algn="ctr"/>
            <a:r>
              <a:rPr lang="en-US" altLang="id-ID" sz="4000" b="1" dirty="0" err="1">
                <a:solidFill>
                  <a:srgbClr val="0070C0"/>
                </a:solidFill>
                <a:latin typeface="Candara" panose="020E0502030303020204" pitchFamily="34" charset="0"/>
                <a:cs typeface="Segoe UI" panose="020B0502040204020203" pitchFamily="34" charset="0"/>
                <a:sym typeface="+mn-ea"/>
              </a:rPr>
              <a:t>Aplikasi-aplikasi</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p>
          <a:p>
            <a:pPr algn="ctr"/>
            <a:r>
              <a:rPr lang="en-US" altLang="id-ID" sz="2800" dirty="0">
                <a:latin typeface="Candara" panose="020E0502030303020204" pitchFamily="34" charset="0"/>
                <a:cs typeface="Segoe UI" panose="020B0502040204020203" pitchFamily="34" charset="0"/>
                <a:sym typeface="+mn-ea"/>
              </a:rPr>
              <a:t>Pada data </a:t>
            </a:r>
            <a:r>
              <a:rPr lang="en-US" altLang="id-ID" sz="2800" dirty="0" err="1">
                <a:latin typeface="Candara" panose="020E0502030303020204" pitchFamily="34" charset="0"/>
                <a:cs typeface="Segoe UI" panose="020B0502040204020203" pitchFamily="34" charset="0"/>
                <a:sym typeface="+mn-ea"/>
              </a:rPr>
              <a:t>citra</a:t>
            </a:r>
            <a:r>
              <a:rPr lang="en-US" altLang="id-ID" sz="2800" dirty="0">
                <a:latin typeface="Candara" panose="020E0502030303020204" pitchFamily="34" charset="0"/>
                <a:cs typeface="Segoe UI" panose="020B0502040204020203" pitchFamily="34" charset="0"/>
                <a:sym typeface="+mn-ea"/>
              </a:rPr>
              <a:t>/</a:t>
            </a:r>
            <a:r>
              <a:rPr lang="en-US" altLang="id-ID" sz="2800" dirty="0" err="1">
                <a:latin typeface="Candara" panose="020E0502030303020204" pitchFamily="34" charset="0"/>
                <a:cs typeface="Segoe UI" panose="020B0502040204020203" pitchFamily="34" charset="0"/>
                <a:sym typeface="+mn-ea"/>
              </a:rPr>
              <a:t>gambar</a:t>
            </a:r>
            <a:endParaRPr lang="en-US" altLang="id-ID" sz="2400" dirty="0">
              <a:latin typeface="Candara" panose="020E0502030303020204" pitchFamily="34" charset="0"/>
              <a:cs typeface="Segoe UI" panose="020B0502040204020203" pitchFamily="34" charset="0"/>
              <a:sym typeface="+mn-ea"/>
            </a:endParaRPr>
          </a:p>
        </p:txBody>
      </p:sp>
      <p:pic>
        <p:nvPicPr>
          <p:cNvPr id="11268" name="Picture 4">
            <a:extLst>
              <a:ext uri="{FF2B5EF4-FFF2-40B4-BE49-F238E27FC236}">
                <a16:creationId xmlns:a16="http://schemas.microsoft.com/office/drawing/2014/main" id="{054E1985-CF22-4685-993D-213338990D4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631852"/>
            <a:ext cx="12232441" cy="499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40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holding, dog, cat&#10;&#10;Description automatically generated">
            <a:extLst>
              <a:ext uri="{FF2B5EF4-FFF2-40B4-BE49-F238E27FC236}">
                <a16:creationId xmlns:a16="http://schemas.microsoft.com/office/drawing/2014/main" id="{F580EAC4-EC41-4FDB-B9B6-074F0BBE37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50" t="6629" r="18271" b="-1"/>
          <a:stretch/>
        </p:blipFill>
        <p:spPr>
          <a:xfrm>
            <a:off x="3523488" y="10"/>
            <a:ext cx="8668512" cy="6857990"/>
          </a:xfrm>
          <a:prstGeom prst="rect">
            <a:avLst/>
          </a:prstGeom>
        </p:spPr>
      </p:pic>
      <p:sp>
        <p:nvSpPr>
          <p:cNvPr id="38" name="Rectangle 3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Box 2">
            <a:extLst>
              <a:ext uri="{FF2B5EF4-FFF2-40B4-BE49-F238E27FC236}">
                <a16:creationId xmlns:a16="http://schemas.microsoft.com/office/drawing/2014/main" id="{18250821-833A-44AD-A84F-6D294CC1382D}"/>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id-ID" sz="4800" b="1" dirty="0" err="1">
                <a:latin typeface="+mj-lt"/>
                <a:ea typeface="+mj-ea"/>
                <a:cs typeface="+mj-cs"/>
                <a:sym typeface="+mn-ea"/>
              </a:rPr>
              <a:t>Skenario</a:t>
            </a:r>
            <a:r>
              <a:rPr lang="en-US" altLang="id-ID" sz="4800" b="1" dirty="0">
                <a:latin typeface="+mj-lt"/>
                <a:ea typeface="+mj-ea"/>
                <a:cs typeface="+mj-cs"/>
                <a:sym typeface="+mn-ea"/>
              </a:rPr>
              <a:t> Deep Learning </a:t>
            </a:r>
            <a:r>
              <a:rPr lang="en-US" altLang="id-ID" sz="4800" b="1" dirty="0" err="1">
                <a:latin typeface="+mj-lt"/>
                <a:ea typeface="+mj-ea"/>
                <a:cs typeface="+mj-cs"/>
                <a:sym typeface="+mn-ea"/>
              </a:rPr>
              <a:t>untuk</a:t>
            </a:r>
            <a:r>
              <a:rPr lang="en-US" altLang="id-ID" sz="4800" b="1" dirty="0">
                <a:latin typeface="+mj-lt"/>
                <a:ea typeface="+mj-ea"/>
                <a:cs typeface="+mj-cs"/>
                <a:sym typeface="+mn-ea"/>
              </a:rPr>
              <a:t> </a:t>
            </a:r>
            <a:r>
              <a:rPr lang="en-US" altLang="id-ID" sz="4800" b="1" dirty="0" err="1">
                <a:latin typeface="+mj-lt"/>
                <a:ea typeface="+mj-ea"/>
                <a:cs typeface="+mj-cs"/>
                <a:sym typeface="+mn-ea"/>
              </a:rPr>
              <a:t>Aplikasi</a:t>
            </a:r>
            <a:r>
              <a:rPr lang="en-US" altLang="id-ID" sz="4800" b="1" dirty="0">
                <a:latin typeface="+mj-lt"/>
                <a:ea typeface="+mj-ea"/>
                <a:cs typeface="+mj-cs"/>
                <a:sym typeface="+mn-ea"/>
              </a:rPr>
              <a:t> </a:t>
            </a:r>
            <a:r>
              <a:rPr lang="en-US" altLang="id-ID" sz="4800" b="1" dirty="0" err="1">
                <a:latin typeface="+mj-lt"/>
                <a:ea typeface="+mj-ea"/>
                <a:cs typeface="+mj-cs"/>
                <a:sym typeface="+mn-ea"/>
              </a:rPr>
              <a:t>Spasial</a:t>
            </a:r>
            <a:endParaRPr lang="en-US" altLang="id-ID" sz="4800" b="1" dirty="0">
              <a:latin typeface="+mj-lt"/>
              <a:ea typeface="+mj-ea"/>
              <a:cs typeface="+mj-cs"/>
              <a:sym typeface="+mn-ea"/>
            </a:endParaRPr>
          </a:p>
        </p:txBody>
      </p:sp>
      <p:sp>
        <p:nvSpPr>
          <p:cNvPr id="40" name="Rectangle 3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79828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894712" y="130035"/>
            <a:ext cx="10402576" cy="707886"/>
          </a:xfrm>
          <a:prstGeom prst="rect">
            <a:avLst/>
          </a:prstGeom>
          <a:noFill/>
        </p:spPr>
        <p:txBody>
          <a:bodyPr wrap="square" rtlCol="0" anchor="t">
            <a:spAutoFit/>
          </a:bodyPr>
          <a:lstStyle/>
          <a:p>
            <a:pPr algn="ctr"/>
            <a:r>
              <a:rPr lang="en-US" altLang="id-ID" sz="4000" b="1" dirty="0">
                <a:solidFill>
                  <a:srgbClr val="0070C0"/>
                </a:solidFill>
                <a:latin typeface="Candara" panose="020E0502030303020204" pitchFamily="34" charset="0"/>
                <a:cs typeface="Segoe UI" panose="020B0502040204020203" pitchFamily="34" charset="0"/>
                <a:sym typeface="+mn-ea"/>
              </a:rPr>
              <a:t>Deep Learning dan</a:t>
            </a:r>
            <a:r>
              <a:rPr lang="en-US" altLang="id-ID" sz="4000" b="1" dirty="0">
                <a:solidFill>
                  <a:srgbClr val="00B050"/>
                </a:solidFill>
                <a:latin typeface="Candara" panose="020E0502030303020204" pitchFamily="34" charset="0"/>
                <a:cs typeface="Segoe UI" panose="020B0502040204020203" pitchFamily="34" charset="0"/>
                <a:sym typeface="+mn-ea"/>
              </a:rPr>
              <a:t> Dunia </a:t>
            </a:r>
            <a:r>
              <a:rPr lang="en-US" altLang="id-ID" sz="4000" b="1" dirty="0" err="1">
                <a:solidFill>
                  <a:srgbClr val="00B050"/>
                </a:solidFill>
                <a:latin typeface="Candara" panose="020E0502030303020204" pitchFamily="34" charset="0"/>
                <a:cs typeface="Segoe UI" panose="020B0502040204020203" pitchFamily="34" charset="0"/>
                <a:sym typeface="+mn-ea"/>
              </a:rPr>
              <a:t>Geospasial</a:t>
            </a:r>
            <a:endParaRPr lang="en-US" altLang="id-ID" sz="4000" b="1" dirty="0">
              <a:solidFill>
                <a:srgbClr val="00B050"/>
              </a:solidFill>
              <a:latin typeface="Candara" panose="020E0502030303020204" pitchFamily="34" charset="0"/>
              <a:cs typeface="Segoe UI" panose="020B0502040204020203" pitchFamily="34" charset="0"/>
              <a:sym typeface="+mn-ea"/>
            </a:endParaRPr>
          </a:p>
        </p:txBody>
      </p:sp>
      <p:pic>
        <p:nvPicPr>
          <p:cNvPr id="4" name="Picture 3">
            <a:extLst>
              <a:ext uri="{FF2B5EF4-FFF2-40B4-BE49-F238E27FC236}">
                <a16:creationId xmlns:a16="http://schemas.microsoft.com/office/drawing/2014/main" id="{D045D5B4-2E5B-46D8-971D-19CB166767D3}"/>
              </a:ext>
            </a:extLst>
          </p:cNvPr>
          <p:cNvPicPr>
            <a:picLocks noChangeAspect="1"/>
          </p:cNvPicPr>
          <p:nvPr/>
        </p:nvPicPr>
        <p:blipFill>
          <a:blip r:embed="rId4"/>
          <a:stretch>
            <a:fillRect/>
          </a:stretch>
        </p:blipFill>
        <p:spPr>
          <a:xfrm>
            <a:off x="0" y="974388"/>
            <a:ext cx="12192000" cy="5883612"/>
          </a:xfrm>
          <a:prstGeom prst="rect">
            <a:avLst/>
          </a:prstGeom>
        </p:spPr>
      </p:pic>
      <p:pic>
        <p:nvPicPr>
          <p:cNvPr id="7" name="Picture 6">
            <a:extLst>
              <a:ext uri="{FF2B5EF4-FFF2-40B4-BE49-F238E27FC236}">
                <a16:creationId xmlns:a16="http://schemas.microsoft.com/office/drawing/2014/main" id="{705DB2B3-ED9B-4CB1-8C9A-84111C01F56F}"/>
              </a:ext>
            </a:extLst>
          </p:cNvPr>
          <p:cNvPicPr>
            <a:picLocks noChangeAspect="1"/>
          </p:cNvPicPr>
          <p:nvPr/>
        </p:nvPicPr>
        <p:blipFill>
          <a:blip r:embed="rId5"/>
          <a:stretch>
            <a:fillRect/>
          </a:stretch>
        </p:blipFill>
        <p:spPr>
          <a:xfrm>
            <a:off x="719137" y="974388"/>
            <a:ext cx="10753725" cy="5419725"/>
          </a:xfrm>
          <a:prstGeom prst="rect">
            <a:avLst/>
          </a:prstGeom>
        </p:spPr>
      </p:pic>
      <p:sp>
        <p:nvSpPr>
          <p:cNvPr id="9" name="TextBox 8">
            <a:extLst>
              <a:ext uri="{FF2B5EF4-FFF2-40B4-BE49-F238E27FC236}">
                <a16:creationId xmlns:a16="http://schemas.microsoft.com/office/drawing/2014/main" id="{5C71B2EA-4C73-4C1D-A4B0-B9E3BB29049A}"/>
              </a:ext>
            </a:extLst>
          </p:cNvPr>
          <p:cNvSpPr txBox="1"/>
          <p:nvPr/>
        </p:nvSpPr>
        <p:spPr>
          <a:xfrm>
            <a:off x="5042095" y="5936858"/>
            <a:ext cx="7149904" cy="369332"/>
          </a:xfrm>
          <a:prstGeom prst="rect">
            <a:avLst/>
          </a:prstGeom>
          <a:noFill/>
        </p:spPr>
        <p:txBody>
          <a:bodyPr wrap="square">
            <a:spAutoFit/>
          </a:bodyPr>
          <a:lstStyle/>
          <a:p>
            <a:pPr algn="r"/>
            <a:r>
              <a:rPr lang="en-US" dirty="0"/>
              <a:t>https://github.com/chrieke/awesome-satellite-imagery-datasets</a:t>
            </a:r>
          </a:p>
        </p:txBody>
      </p:sp>
    </p:spTree>
    <p:extLst>
      <p:ext uri="{BB962C8B-B14F-4D97-AF65-F5344CB8AC3E}">
        <p14:creationId xmlns:p14="http://schemas.microsoft.com/office/powerpoint/2010/main" val="138628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894712" y="228509"/>
            <a:ext cx="10402576" cy="1138773"/>
          </a:xfrm>
          <a:prstGeom prst="rect">
            <a:avLst/>
          </a:prstGeom>
          <a:noFill/>
        </p:spPr>
        <p:txBody>
          <a:bodyPr wrap="square" rtlCol="0" anchor="t">
            <a:spAutoFit/>
          </a:bodyPr>
          <a:lstStyle/>
          <a:p>
            <a:pPr algn="ctr"/>
            <a:r>
              <a:rPr lang="en-US" altLang="id-ID" sz="4000" b="1" dirty="0" err="1">
                <a:solidFill>
                  <a:srgbClr val="0070C0"/>
                </a:solidFill>
                <a:latin typeface="Candara" panose="020E0502030303020204" pitchFamily="34" charset="0"/>
                <a:cs typeface="Segoe UI" panose="020B0502040204020203" pitchFamily="34" charset="0"/>
                <a:sym typeface="+mn-ea"/>
              </a:rPr>
              <a:t>Aplikasi-aplikasi</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p>
          <a:p>
            <a:pPr algn="ctr"/>
            <a:r>
              <a:rPr lang="en-US" altLang="id-ID" sz="2800" dirty="0">
                <a:latin typeface="Candara" panose="020E0502030303020204" pitchFamily="34" charset="0"/>
                <a:cs typeface="Segoe UI" panose="020B0502040204020203" pitchFamily="34" charset="0"/>
                <a:sym typeface="+mn-ea"/>
              </a:rPr>
              <a:t>Pada data </a:t>
            </a:r>
            <a:r>
              <a:rPr lang="en-US" altLang="id-ID" sz="2800" dirty="0" err="1">
                <a:latin typeface="Candara" panose="020E0502030303020204" pitchFamily="34" charset="0"/>
                <a:cs typeface="Segoe UI" panose="020B0502040204020203" pitchFamily="34" charset="0"/>
                <a:sym typeface="+mn-ea"/>
              </a:rPr>
              <a:t>citra</a:t>
            </a:r>
            <a:r>
              <a:rPr lang="en-US" altLang="id-ID" sz="2800" dirty="0">
                <a:latin typeface="Candara" panose="020E0502030303020204" pitchFamily="34" charset="0"/>
                <a:cs typeface="Segoe UI" panose="020B0502040204020203" pitchFamily="34" charset="0"/>
                <a:sym typeface="+mn-ea"/>
              </a:rPr>
              <a:t>/</a:t>
            </a:r>
            <a:r>
              <a:rPr lang="en-US" altLang="id-ID" sz="2800" dirty="0" err="1">
                <a:latin typeface="Candara" panose="020E0502030303020204" pitchFamily="34" charset="0"/>
                <a:cs typeface="Segoe UI" panose="020B0502040204020203" pitchFamily="34" charset="0"/>
                <a:sym typeface="+mn-ea"/>
              </a:rPr>
              <a:t>gambar</a:t>
            </a:r>
            <a:endParaRPr lang="en-US" altLang="id-ID" sz="2400" dirty="0">
              <a:latin typeface="Candara" panose="020E0502030303020204" pitchFamily="34" charset="0"/>
              <a:cs typeface="Segoe UI" panose="020B0502040204020203" pitchFamily="34" charset="0"/>
              <a:sym typeface="+mn-ea"/>
            </a:endParaRPr>
          </a:p>
        </p:txBody>
      </p:sp>
      <p:pic>
        <p:nvPicPr>
          <p:cNvPr id="3" name="Picture 2">
            <a:extLst>
              <a:ext uri="{FF2B5EF4-FFF2-40B4-BE49-F238E27FC236}">
                <a16:creationId xmlns:a16="http://schemas.microsoft.com/office/drawing/2014/main" id="{A53F3E6E-93C0-4348-90CE-21D22FAC075A}"/>
              </a:ext>
            </a:extLst>
          </p:cNvPr>
          <p:cNvPicPr>
            <a:picLocks noChangeAspect="1"/>
          </p:cNvPicPr>
          <p:nvPr/>
        </p:nvPicPr>
        <p:blipFill>
          <a:blip r:embed="rId4"/>
          <a:stretch>
            <a:fillRect/>
          </a:stretch>
        </p:blipFill>
        <p:spPr>
          <a:xfrm>
            <a:off x="0" y="1"/>
            <a:ext cx="12192000" cy="6858000"/>
          </a:xfrm>
          <a:prstGeom prst="rect">
            <a:avLst/>
          </a:prstGeom>
        </p:spPr>
      </p:pic>
    </p:spTree>
    <p:extLst>
      <p:ext uri="{BB962C8B-B14F-4D97-AF65-F5344CB8AC3E}">
        <p14:creationId xmlns:p14="http://schemas.microsoft.com/office/powerpoint/2010/main" val="68188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486144EC-CB37-4712-968B-CE28E8318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541" y="1321562"/>
            <a:ext cx="12192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2">
            <a:extLst>
              <a:ext uri="{FF2B5EF4-FFF2-40B4-BE49-F238E27FC236}">
                <a16:creationId xmlns:a16="http://schemas.microsoft.com/office/drawing/2014/main" id="{E3BF25CA-9E98-41DD-91AC-FA0F8E316D12}"/>
              </a:ext>
            </a:extLst>
          </p:cNvPr>
          <p:cNvSpPr txBox="1"/>
          <p:nvPr/>
        </p:nvSpPr>
        <p:spPr>
          <a:xfrm>
            <a:off x="1007253" y="397321"/>
            <a:ext cx="10402576" cy="707886"/>
          </a:xfrm>
          <a:prstGeom prst="rect">
            <a:avLst/>
          </a:prstGeom>
          <a:noFill/>
        </p:spPr>
        <p:txBody>
          <a:bodyPr wrap="square" rtlCol="0" anchor="t">
            <a:spAutoFit/>
          </a:bodyPr>
          <a:lstStyle/>
          <a:p>
            <a:pPr algn="ctr"/>
            <a:r>
              <a:rPr lang="en-US" altLang="id-ID" sz="4000" b="1" dirty="0">
                <a:solidFill>
                  <a:srgbClr val="0070C0"/>
                </a:solidFill>
                <a:latin typeface="Candara" panose="020E0502030303020204" pitchFamily="34" charset="0"/>
                <a:cs typeface="Segoe UI" panose="020B0502040204020203" pitchFamily="34" charset="0"/>
                <a:sym typeface="+mn-ea"/>
              </a:rPr>
              <a:t>Deep Learning dan</a:t>
            </a:r>
            <a:r>
              <a:rPr lang="en-US" altLang="id-ID" sz="4000" b="1" dirty="0">
                <a:solidFill>
                  <a:srgbClr val="00B050"/>
                </a:solidFill>
                <a:latin typeface="Candara" panose="020E0502030303020204" pitchFamily="34" charset="0"/>
                <a:cs typeface="Segoe UI" panose="020B0502040204020203" pitchFamily="34" charset="0"/>
                <a:sym typeface="+mn-ea"/>
              </a:rPr>
              <a:t> Dunia </a:t>
            </a:r>
            <a:r>
              <a:rPr lang="en-US" altLang="id-ID" sz="4000" b="1" dirty="0" err="1">
                <a:solidFill>
                  <a:srgbClr val="00B050"/>
                </a:solidFill>
                <a:latin typeface="Candara" panose="020E0502030303020204" pitchFamily="34" charset="0"/>
                <a:cs typeface="Segoe UI" panose="020B0502040204020203" pitchFamily="34" charset="0"/>
                <a:sym typeface="+mn-ea"/>
              </a:rPr>
              <a:t>Geospasial</a:t>
            </a:r>
            <a:endParaRPr lang="en-US" altLang="id-ID" sz="4000" b="1" dirty="0">
              <a:solidFill>
                <a:srgbClr val="00B050"/>
              </a:solidFill>
              <a:latin typeface="Candara" panose="020E0502030303020204" pitchFamily="34" charset="0"/>
              <a:cs typeface="Segoe UI" panose="020B0502040204020203" pitchFamily="34" charset="0"/>
              <a:sym typeface="+mn-ea"/>
            </a:endParaRPr>
          </a:p>
        </p:txBody>
      </p:sp>
    </p:spTree>
    <p:extLst>
      <p:ext uri="{BB962C8B-B14F-4D97-AF65-F5344CB8AC3E}">
        <p14:creationId xmlns:p14="http://schemas.microsoft.com/office/powerpoint/2010/main" val="1585873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E3BF25CA-9E98-41DD-91AC-FA0F8E316D12}"/>
              </a:ext>
            </a:extLst>
          </p:cNvPr>
          <p:cNvSpPr txBox="1"/>
          <p:nvPr/>
        </p:nvSpPr>
        <p:spPr>
          <a:xfrm>
            <a:off x="7334250" y="169411"/>
            <a:ext cx="3953952" cy="1200329"/>
          </a:xfrm>
          <a:prstGeom prst="rect">
            <a:avLst/>
          </a:prstGeom>
          <a:noFill/>
        </p:spPr>
        <p:txBody>
          <a:bodyPr wrap="square" rtlCol="0" anchor="t">
            <a:spAutoFit/>
          </a:bodyPr>
          <a:lstStyle/>
          <a:p>
            <a:r>
              <a:rPr lang="en-US" altLang="id-ID" sz="3600" b="1" dirty="0">
                <a:solidFill>
                  <a:srgbClr val="0070C0"/>
                </a:solidFill>
                <a:latin typeface="Candara" panose="020E0502030303020204" pitchFamily="34" charset="0"/>
                <a:cs typeface="Segoe UI" panose="020B0502040204020203" pitchFamily="34" charset="0"/>
                <a:sym typeface="+mn-ea"/>
              </a:rPr>
              <a:t>Deep Learning dan</a:t>
            </a:r>
            <a:r>
              <a:rPr lang="en-US" altLang="id-ID" sz="3600" b="1" dirty="0">
                <a:solidFill>
                  <a:srgbClr val="00B050"/>
                </a:solidFill>
                <a:latin typeface="Candara" panose="020E0502030303020204" pitchFamily="34" charset="0"/>
                <a:cs typeface="Segoe UI" panose="020B0502040204020203" pitchFamily="34" charset="0"/>
                <a:sym typeface="+mn-ea"/>
              </a:rPr>
              <a:t> Dunia </a:t>
            </a:r>
            <a:r>
              <a:rPr lang="en-US" altLang="id-ID" sz="3600" b="1" dirty="0" err="1">
                <a:solidFill>
                  <a:srgbClr val="00B050"/>
                </a:solidFill>
                <a:latin typeface="Candara" panose="020E0502030303020204" pitchFamily="34" charset="0"/>
                <a:cs typeface="Segoe UI" panose="020B0502040204020203" pitchFamily="34" charset="0"/>
                <a:sym typeface="+mn-ea"/>
              </a:rPr>
              <a:t>Geospasial</a:t>
            </a:r>
            <a:endParaRPr lang="en-US" altLang="id-ID" sz="3600" b="1" dirty="0">
              <a:solidFill>
                <a:srgbClr val="00B050"/>
              </a:solidFill>
              <a:latin typeface="Candara" panose="020E0502030303020204" pitchFamily="34" charset="0"/>
              <a:cs typeface="Segoe UI" panose="020B0502040204020203" pitchFamily="34" charset="0"/>
              <a:sym typeface="+mn-ea"/>
            </a:endParaRPr>
          </a:p>
        </p:txBody>
      </p:sp>
      <p:pic>
        <p:nvPicPr>
          <p:cNvPr id="4" name="Picture 4">
            <a:extLst>
              <a:ext uri="{FF2B5EF4-FFF2-40B4-BE49-F238E27FC236}">
                <a16:creationId xmlns:a16="http://schemas.microsoft.com/office/drawing/2014/main" id="{251C837C-EB87-4C41-A79F-A9C0B1ECB3B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334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F65BB1-7758-4814-9C11-B25A23070886}"/>
              </a:ext>
            </a:extLst>
          </p:cNvPr>
          <p:cNvSpPr txBox="1"/>
          <p:nvPr/>
        </p:nvSpPr>
        <p:spPr>
          <a:xfrm>
            <a:off x="8238048" y="6060026"/>
            <a:ext cx="3953952" cy="646331"/>
          </a:xfrm>
          <a:prstGeom prst="rect">
            <a:avLst/>
          </a:prstGeom>
          <a:noFill/>
        </p:spPr>
        <p:txBody>
          <a:bodyPr wrap="square">
            <a:spAutoFit/>
          </a:bodyPr>
          <a:lstStyle/>
          <a:p>
            <a:pPr algn="r"/>
            <a:r>
              <a:rPr lang="en-US" dirty="0"/>
              <a:t>https://www.azavea.com/blog/2017/05/30/deep-learning-on-aerial-imagery/</a:t>
            </a:r>
          </a:p>
        </p:txBody>
      </p:sp>
      <p:pic>
        <p:nvPicPr>
          <p:cNvPr id="9" name="Picture 8">
            <a:extLst>
              <a:ext uri="{FF2B5EF4-FFF2-40B4-BE49-F238E27FC236}">
                <a16:creationId xmlns:a16="http://schemas.microsoft.com/office/drawing/2014/main" id="{9A12C673-C8A1-42F7-8F57-AE12C729116C}"/>
              </a:ext>
            </a:extLst>
          </p:cNvPr>
          <p:cNvPicPr>
            <a:picLocks noChangeAspect="1"/>
          </p:cNvPicPr>
          <p:nvPr/>
        </p:nvPicPr>
        <p:blipFill>
          <a:blip r:embed="rId5"/>
          <a:stretch>
            <a:fillRect/>
          </a:stretch>
        </p:blipFill>
        <p:spPr>
          <a:xfrm>
            <a:off x="7773477" y="1505083"/>
            <a:ext cx="3514725" cy="4419600"/>
          </a:xfrm>
          <a:prstGeom prst="rect">
            <a:avLst/>
          </a:prstGeom>
        </p:spPr>
      </p:pic>
    </p:spTree>
    <p:extLst>
      <p:ext uri="{BB962C8B-B14F-4D97-AF65-F5344CB8AC3E}">
        <p14:creationId xmlns:p14="http://schemas.microsoft.com/office/powerpoint/2010/main" val="1116176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894712" y="228509"/>
            <a:ext cx="10402576" cy="707886"/>
          </a:xfrm>
          <a:prstGeom prst="rect">
            <a:avLst/>
          </a:prstGeom>
          <a:noFill/>
        </p:spPr>
        <p:txBody>
          <a:bodyPr wrap="square" rtlCol="0" anchor="t">
            <a:spAutoFit/>
          </a:bodyPr>
          <a:lstStyle/>
          <a:p>
            <a:pPr algn="ctr"/>
            <a:r>
              <a:rPr lang="en-US" altLang="id-ID" sz="4000" b="1" dirty="0" err="1">
                <a:solidFill>
                  <a:srgbClr val="0070C0"/>
                </a:solidFill>
                <a:latin typeface="Candara" panose="020E0502030303020204" pitchFamily="34" charset="0"/>
                <a:cs typeface="Segoe UI" panose="020B0502040204020203" pitchFamily="34" charset="0"/>
                <a:sym typeface="+mn-ea"/>
              </a:rPr>
              <a:t>Aplikasi-aplikasi</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p>
        </p:txBody>
      </p:sp>
      <p:pic>
        <p:nvPicPr>
          <p:cNvPr id="20482" name="Picture 2">
            <a:extLst>
              <a:ext uri="{FF2B5EF4-FFF2-40B4-BE49-F238E27FC236}">
                <a16:creationId xmlns:a16="http://schemas.microsoft.com/office/drawing/2014/main" id="{2CB62467-75D0-438A-B4FB-0AFBD1484A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336" y="1264572"/>
            <a:ext cx="8858250" cy="5210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5B526CE-C982-4AB6-B93E-7EC377D00C41}"/>
              </a:ext>
            </a:extLst>
          </p:cNvPr>
          <p:cNvSpPr txBox="1"/>
          <p:nvPr/>
        </p:nvSpPr>
        <p:spPr>
          <a:xfrm>
            <a:off x="289414" y="1235127"/>
            <a:ext cx="2375154" cy="5016758"/>
          </a:xfrm>
          <a:prstGeom prst="rect">
            <a:avLst/>
          </a:prstGeom>
          <a:noFill/>
        </p:spPr>
        <p:txBody>
          <a:bodyPr wrap="square">
            <a:spAutoFit/>
          </a:bodyPr>
          <a:lstStyle/>
          <a:p>
            <a:r>
              <a:rPr lang="en-US" sz="2000" dirty="0">
                <a:solidFill>
                  <a:srgbClr val="222222"/>
                </a:solidFill>
                <a:effectLst/>
                <a:latin typeface="+mj-lt"/>
              </a:rPr>
              <a:t>CNN dan </a:t>
            </a:r>
            <a:r>
              <a:rPr lang="en-US" sz="2000" dirty="0" err="1">
                <a:solidFill>
                  <a:srgbClr val="222222"/>
                </a:solidFill>
                <a:effectLst/>
                <a:latin typeface="+mj-lt"/>
              </a:rPr>
              <a:t>Turunannya</a:t>
            </a:r>
            <a:r>
              <a:rPr lang="en-US" sz="2000" dirty="0">
                <a:solidFill>
                  <a:srgbClr val="222222"/>
                </a:solidFill>
                <a:effectLst/>
                <a:latin typeface="+mj-lt"/>
              </a:rPr>
              <a:t> (</a:t>
            </a:r>
            <a:r>
              <a:rPr lang="en-US" sz="2000" dirty="0" err="1">
                <a:solidFill>
                  <a:srgbClr val="222222"/>
                </a:solidFill>
                <a:effectLst/>
                <a:latin typeface="+mj-lt"/>
              </a:rPr>
              <a:t>misalnya</a:t>
            </a:r>
            <a:r>
              <a:rPr lang="en-US" sz="2000" dirty="0">
                <a:solidFill>
                  <a:srgbClr val="222222"/>
                </a:solidFill>
                <a:effectLst/>
                <a:latin typeface="+mj-lt"/>
              </a:rPr>
              <a:t> </a:t>
            </a:r>
            <a:br>
              <a:rPr lang="en-US" sz="2000" dirty="0">
                <a:solidFill>
                  <a:srgbClr val="222222"/>
                </a:solidFill>
                <a:effectLst/>
                <a:latin typeface="+mj-lt"/>
              </a:rPr>
            </a:br>
            <a:r>
              <a:rPr lang="en-US" sz="2000" b="1" dirty="0">
                <a:solidFill>
                  <a:srgbClr val="222222"/>
                </a:solidFill>
                <a:effectLst/>
                <a:latin typeface="+mj-lt"/>
              </a:rPr>
              <a:t>model U-Net</a:t>
            </a:r>
            <a:r>
              <a:rPr lang="en-US" sz="2000" dirty="0">
                <a:solidFill>
                  <a:srgbClr val="222222"/>
                </a:solidFill>
                <a:effectLst/>
                <a:latin typeface="+mj-lt"/>
              </a:rPr>
              <a:t>)</a:t>
            </a:r>
          </a:p>
          <a:p>
            <a:r>
              <a:rPr lang="en-US" sz="2000" dirty="0" err="1">
                <a:solidFill>
                  <a:srgbClr val="222222"/>
                </a:solidFill>
                <a:latin typeface="+mj-lt"/>
              </a:rPr>
              <a:t>banyak</a:t>
            </a:r>
            <a:r>
              <a:rPr lang="en-US" sz="2000" dirty="0">
                <a:solidFill>
                  <a:srgbClr val="222222"/>
                </a:solidFill>
                <a:latin typeface="+mj-lt"/>
              </a:rPr>
              <a:t> </a:t>
            </a:r>
            <a:r>
              <a:rPr lang="en-US" sz="2000" dirty="0" err="1">
                <a:solidFill>
                  <a:srgbClr val="222222"/>
                </a:solidFill>
                <a:latin typeface="+mj-lt"/>
              </a:rPr>
              <a:t>digunakan</a:t>
            </a:r>
            <a:r>
              <a:rPr lang="en-US" sz="2000" dirty="0">
                <a:solidFill>
                  <a:srgbClr val="222222"/>
                </a:solidFill>
                <a:latin typeface="+mj-lt"/>
              </a:rPr>
              <a:t> </a:t>
            </a:r>
            <a:r>
              <a:rPr lang="en-US" sz="2000" dirty="0" err="1">
                <a:solidFill>
                  <a:srgbClr val="222222"/>
                </a:solidFill>
                <a:latin typeface="+mj-lt"/>
              </a:rPr>
              <a:t>untuk</a:t>
            </a:r>
            <a:r>
              <a:rPr lang="en-US" sz="2000" dirty="0">
                <a:solidFill>
                  <a:srgbClr val="222222"/>
                </a:solidFill>
                <a:latin typeface="+mj-lt"/>
              </a:rPr>
              <a:t> </a:t>
            </a:r>
            <a:r>
              <a:rPr lang="en-US" sz="2000" dirty="0" err="1">
                <a:solidFill>
                  <a:srgbClr val="222222"/>
                </a:solidFill>
                <a:latin typeface="+mj-lt"/>
              </a:rPr>
              <a:t>melakukan</a:t>
            </a:r>
            <a:r>
              <a:rPr lang="en-US" sz="2000" dirty="0">
                <a:solidFill>
                  <a:srgbClr val="222222"/>
                </a:solidFill>
                <a:latin typeface="+mj-lt"/>
              </a:rPr>
              <a:t> semantic segmentation pada data Citra</a:t>
            </a:r>
          </a:p>
          <a:p>
            <a:endParaRPr lang="en-US" sz="2000" dirty="0">
              <a:solidFill>
                <a:srgbClr val="222222"/>
              </a:solidFill>
              <a:latin typeface="+mj-lt"/>
            </a:endParaRPr>
          </a:p>
          <a:p>
            <a:r>
              <a:rPr lang="en-US" sz="2000" dirty="0" err="1">
                <a:solidFill>
                  <a:srgbClr val="222222"/>
                </a:solidFill>
                <a:latin typeface="+mj-lt"/>
              </a:rPr>
              <a:t>Beberapa</a:t>
            </a:r>
            <a:r>
              <a:rPr lang="en-US" sz="2000" dirty="0">
                <a:solidFill>
                  <a:srgbClr val="222222"/>
                </a:solidFill>
                <a:latin typeface="+mj-lt"/>
              </a:rPr>
              <a:t> set data dan model </a:t>
            </a:r>
            <a:r>
              <a:rPr lang="en-US" sz="2000" dirty="0" err="1">
                <a:solidFill>
                  <a:srgbClr val="222222"/>
                </a:solidFill>
                <a:latin typeface="+mj-lt"/>
              </a:rPr>
              <a:t>seperti</a:t>
            </a:r>
            <a:r>
              <a:rPr lang="en-US" sz="2000" dirty="0">
                <a:solidFill>
                  <a:srgbClr val="222222"/>
                </a:solidFill>
                <a:latin typeface="+mj-lt"/>
              </a:rPr>
              <a:t> </a:t>
            </a:r>
            <a:r>
              <a:rPr lang="en-US" sz="2000" b="1" dirty="0" err="1">
                <a:solidFill>
                  <a:srgbClr val="222222"/>
                </a:solidFill>
                <a:latin typeface="+mj-lt"/>
              </a:rPr>
              <a:t>SpaceNet</a:t>
            </a:r>
            <a:r>
              <a:rPr lang="en-US" sz="2000" dirty="0">
                <a:solidFill>
                  <a:srgbClr val="222222"/>
                </a:solidFill>
                <a:latin typeface="+mj-lt"/>
              </a:rPr>
              <a:t>, </a:t>
            </a:r>
            <a:r>
              <a:rPr lang="en-US" sz="2000" b="1" dirty="0" err="1">
                <a:solidFill>
                  <a:srgbClr val="222222"/>
                </a:solidFill>
                <a:latin typeface="+mj-lt"/>
              </a:rPr>
              <a:t>BigEarth</a:t>
            </a:r>
            <a:r>
              <a:rPr lang="en-US" sz="2000" dirty="0">
                <a:solidFill>
                  <a:srgbClr val="222222"/>
                </a:solidFill>
                <a:latin typeface="+mj-lt"/>
              </a:rPr>
              <a:t>, </a:t>
            </a:r>
            <a:r>
              <a:rPr lang="en-US" sz="2000" dirty="0" err="1">
                <a:solidFill>
                  <a:srgbClr val="222222"/>
                </a:solidFill>
                <a:latin typeface="+mj-lt"/>
              </a:rPr>
              <a:t>maupun</a:t>
            </a:r>
            <a:r>
              <a:rPr lang="en-US" sz="2000" dirty="0">
                <a:solidFill>
                  <a:srgbClr val="222222"/>
                </a:solidFill>
                <a:latin typeface="+mj-lt"/>
              </a:rPr>
              <a:t> </a:t>
            </a:r>
            <a:r>
              <a:rPr lang="en-US" sz="2000" b="1" dirty="0" err="1">
                <a:solidFill>
                  <a:srgbClr val="222222"/>
                </a:solidFill>
                <a:latin typeface="+mj-lt"/>
              </a:rPr>
              <a:t>DroneDeployML</a:t>
            </a:r>
            <a:r>
              <a:rPr lang="en-US" sz="2000" b="1" dirty="0">
                <a:solidFill>
                  <a:srgbClr val="222222"/>
                </a:solidFill>
                <a:latin typeface="+mj-lt"/>
              </a:rPr>
              <a:t> </a:t>
            </a:r>
            <a:r>
              <a:rPr lang="en-US" sz="2000" dirty="0" err="1">
                <a:solidFill>
                  <a:srgbClr val="222222"/>
                </a:solidFill>
                <a:latin typeface="+mj-lt"/>
              </a:rPr>
              <a:t>tersedia</a:t>
            </a:r>
            <a:r>
              <a:rPr lang="en-US" sz="2000" dirty="0">
                <a:solidFill>
                  <a:srgbClr val="222222"/>
                </a:solidFill>
                <a:latin typeface="+mj-lt"/>
              </a:rPr>
              <a:t> </a:t>
            </a:r>
            <a:r>
              <a:rPr lang="en-US" sz="2000" dirty="0" err="1">
                <a:solidFill>
                  <a:srgbClr val="222222"/>
                </a:solidFill>
                <a:latin typeface="+mj-lt"/>
              </a:rPr>
              <a:t>untuk</a:t>
            </a:r>
            <a:r>
              <a:rPr lang="en-US" sz="2000" dirty="0">
                <a:solidFill>
                  <a:srgbClr val="222222"/>
                </a:solidFill>
                <a:latin typeface="+mj-lt"/>
              </a:rPr>
              <a:t> </a:t>
            </a:r>
            <a:r>
              <a:rPr lang="en-US" sz="2000" dirty="0" err="1">
                <a:solidFill>
                  <a:srgbClr val="222222"/>
                </a:solidFill>
                <a:latin typeface="+mj-lt"/>
              </a:rPr>
              <a:t>keperluan</a:t>
            </a:r>
            <a:r>
              <a:rPr lang="en-US" sz="2000" dirty="0">
                <a:solidFill>
                  <a:srgbClr val="222222"/>
                </a:solidFill>
                <a:latin typeface="+mj-lt"/>
              </a:rPr>
              <a:t> </a:t>
            </a:r>
            <a:r>
              <a:rPr lang="en-US" sz="2000" dirty="0" err="1">
                <a:solidFill>
                  <a:srgbClr val="222222"/>
                </a:solidFill>
                <a:latin typeface="+mj-lt"/>
              </a:rPr>
              <a:t>ini</a:t>
            </a:r>
            <a:endParaRPr lang="en-US" sz="2000" dirty="0">
              <a:latin typeface="+mj-lt"/>
            </a:endParaRPr>
          </a:p>
        </p:txBody>
      </p:sp>
    </p:spTree>
    <p:extLst>
      <p:ext uri="{BB962C8B-B14F-4D97-AF65-F5344CB8AC3E}">
        <p14:creationId xmlns:p14="http://schemas.microsoft.com/office/powerpoint/2010/main" val="3213859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894712" y="228509"/>
            <a:ext cx="10402576" cy="707886"/>
          </a:xfrm>
          <a:prstGeom prst="rect">
            <a:avLst/>
          </a:prstGeom>
          <a:noFill/>
        </p:spPr>
        <p:txBody>
          <a:bodyPr wrap="square" rtlCol="0" anchor="t">
            <a:spAutoFit/>
          </a:bodyPr>
          <a:lstStyle/>
          <a:p>
            <a:pPr algn="ctr"/>
            <a:r>
              <a:rPr lang="en-US" altLang="id-ID" sz="4000" b="1" dirty="0" err="1">
                <a:solidFill>
                  <a:srgbClr val="0070C0"/>
                </a:solidFill>
                <a:latin typeface="Candara" panose="020E0502030303020204" pitchFamily="34" charset="0"/>
                <a:cs typeface="Segoe UI" panose="020B0502040204020203" pitchFamily="34" charset="0"/>
                <a:sym typeface="+mn-ea"/>
              </a:rPr>
              <a:t>Aplikasi-aplikasi</a:t>
            </a:r>
            <a:r>
              <a:rPr lang="en-US" altLang="id-ID" sz="4000" b="1" dirty="0">
                <a:solidFill>
                  <a:srgbClr val="0070C0"/>
                </a:solidFill>
                <a:latin typeface="Candara" panose="020E0502030303020204" pitchFamily="34" charset="0"/>
                <a:cs typeface="Segoe UI" panose="020B0502040204020203" pitchFamily="34" charset="0"/>
                <a:sym typeface="+mn-ea"/>
              </a:rPr>
              <a:t>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p>
        </p:txBody>
      </p:sp>
      <p:pic>
        <p:nvPicPr>
          <p:cNvPr id="22530" name="Picture 2" descr="crimeDL_fig2">
            <a:extLst>
              <a:ext uri="{FF2B5EF4-FFF2-40B4-BE49-F238E27FC236}">
                <a16:creationId xmlns:a16="http://schemas.microsoft.com/office/drawing/2014/main" id="{CE1B7A58-4C5B-4EF7-9315-E8E1596726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8831" y="4022046"/>
            <a:ext cx="3997249" cy="2835953"/>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rimeDL_fig8">
            <a:extLst>
              <a:ext uri="{FF2B5EF4-FFF2-40B4-BE49-F238E27FC236}">
                <a16:creationId xmlns:a16="http://schemas.microsoft.com/office/drawing/2014/main" id="{9070EC24-10BC-4099-B7A3-32CA5B1616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4022046"/>
            <a:ext cx="4185656" cy="28359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EC89604F-0321-4AB1-BDEF-9D54C270776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7329" y="1160821"/>
            <a:ext cx="7416653" cy="2636799"/>
          </a:xfrm>
          <a:prstGeom prst="rect">
            <a:avLst/>
          </a:prstGeom>
        </p:spPr>
      </p:pic>
      <p:pic>
        <p:nvPicPr>
          <p:cNvPr id="22534" name="Picture 6" descr="crimeDL_fig4">
            <a:extLst>
              <a:ext uri="{FF2B5EF4-FFF2-40B4-BE49-F238E27FC236}">
                <a16:creationId xmlns:a16="http://schemas.microsoft.com/office/drawing/2014/main" id="{1E071473-6F7B-423D-9A77-6D94521A69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59931" y="4022046"/>
            <a:ext cx="3774051" cy="28359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07AC76-512E-4ED9-A0FF-1BF880EBE124}"/>
              </a:ext>
            </a:extLst>
          </p:cNvPr>
          <p:cNvSpPr txBox="1"/>
          <p:nvPr/>
        </p:nvSpPr>
        <p:spPr>
          <a:xfrm>
            <a:off x="8194751" y="1463009"/>
            <a:ext cx="3939231" cy="1938992"/>
          </a:xfrm>
          <a:prstGeom prst="rect">
            <a:avLst/>
          </a:prstGeom>
          <a:noFill/>
        </p:spPr>
        <p:txBody>
          <a:bodyPr wrap="square">
            <a:spAutoFit/>
          </a:bodyPr>
          <a:lstStyle/>
          <a:p>
            <a:pPr algn="r"/>
            <a:r>
              <a:rPr lang="en-US" sz="2000" dirty="0">
                <a:solidFill>
                  <a:srgbClr val="222222"/>
                </a:solidFill>
                <a:effectLst/>
                <a:latin typeface="+mj-lt"/>
              </a:rPr>
              <a:t>Model Deep Learning </a:t>
            </a:r>
            <a:r>
              <a:rPr lang="en-US" sz="2000" dirty="0" err="1">
                <a:solidFill>
                  <a:srgbClr val="222222"/>
                </a:solidFill>
                <a:effectLst/>
                <a:latin typeface="+mj-lt"/>
              </a:rPr>
              <a:t>seperti</a:t>
            </a:r>
            <a:r>
              <a:rPr lang="en-US" sz="2000" dirty="0">
                <a:solidFill>
                  <a:srgbClr val="222222"/>
                </a:solidFill>
                <a:effectLst/>
                <a:latin typeface="+mj-lt"/>
              </a:rPr>
              <a:t> </a:t>
            </a:r>
            <a:r>
              <a:rPr lang="en-US" sz="2000" b="1" dirty="0">
                <a:solidFill>
                  <a:srgbClr val="222222"/>
                </a:solidFill>
                <a:effectLst/>
                <a:latin typeface="+mj-lt"/>
              </a:rPr>
              <a:t>LSTM (Long-Short Term Memory Networks) </a:t>
            </a:r>
            <a:r>
              <a:rPr lang="en-US" sz="2000" dirty="0" err="1">
                <a:solidFill>
                  <a:srgbClr val="222222"/>
                </a:solidFill>
                <a:effectLst/>
                <a:latin typeface="+mj-lt"/>
              </a:rPr>
              <a:t>digunakan</a:t>
            </a:r>
            <a:r>
              <a:rPr lang="en-US" sz="2000" dirty="0">
                <a:solidFill>
                  <a:srgbClr val="222222"/>
                </a:solidFill>
                <a:effectLst/>
                <a:latin typeface="+mj-lt"/>
              </a:rPr>
              <a:t> </a:t>
            </a:r>
            <a:r>
              <a:rPr lang="en-US" sz="2000" dirty="0" err="1">
                <a:solidFill>
                  <a:srgbClr val="222222"/>
                </a:solidFill>
                <a:effectLst/>
                <a:latin typeface="+mj-lt"/>
              </a:rPr>
              <a:t>untuk</a:t>
            </a:r>
            <a:r>
              <a:rPr lang="en-US" sz="2000" dirty="0">
                <a:solidFill>
                  <a:srgbClr val="222222"/>
                </a:solidFill>
                <a:effectLst/>
                <a:latin typeface="+mj-lt"/>
              </a:rPr>
              <a:t> </a:t>
            </a:r>
            <a:r>
              <a:rPr lang="en-US" sz="2000" dirty="0" err="1">
                <a:solidFill>
                  <a:srgbClr val="222222"/>
                </a:solidFill>
                <a:effectLst/>
                <a:latin typeface="+mj-lt"/>
              </a:rPr>
              <a:t>prediksi</a:t>
            </a:r>
            <a:r>
              <a:rPr lang="en-US" sz="2000" dirty="0">
                <a:solidFill>
                  <a:srgbClr val="222222"/>
                </a:solidFill>
                <a:effectLst/>
                <a:latin typeface="+mj-lt"/>
              </a:rPr>
              <a:t> dan </a:t>
            </a:r>
            <a:r>
              <a:rPr lang="en-US" sz="2000" b="1" i="1" dirty="0" err="1">
                <a:solidFill>
                  <a:srgbClr val="222222"/>
                </a:solidFill>
                <a:effectLst/>
                <a:latin typeface="+mj-lt"/>
              </a:rPr>
              <a:t>Analisis</a:t>
            </a:r>
            <a:r>
              <a:rPr lang="en-US" sz="2000" b="1" i="1" dirty="0">
                <a:solidFill>
                  <a:srgbClr val="222222"/>
                </a:solidFill>
                <a:effectLst/>
                <a:latin typeface="+mj-lt"/>
              </a:rPr>
              <a:t> Time Series</a:t>
            </a:r>
            <a:r>
              <a:rPr lang="en-US" sz="2000" dirty="0">
                <a:solidFill>
                  <a:srgbClr val="222222"/>
                </a:solidFill>
                <a:effectLst/>
                <a:latin typeface="+mj-lt"/>
              </a:rPr>
              <a:t>, </a:t>
            </a:r>
            <a:r>
              <a:rPr lang="en-US" sz="2000" dirty="0" err="1">
                <a:solidFill>
                  <a:srgbClr val="222222"/>
                </a:solidFill>
                <a:effectLst/>
                <a:latin typeface="+mj-lt"/>
              </a:rPr>
              <a:t>misalnya</a:t>
            </a:r>
            <a:r>
              <a:rPr lang="en-US" sz="2000" dirty="0">
                <a:solidFill>
                  <a:srgbClr val="222222"/>
                </a:solidFill>
                <a:effectLst/>
                <a:latin typeface="+mj-lt"/>
              </a:rPr>
              <a:t> </a:t>
            </a:r>
            <a:r>
              <a:rPr lang="en-US" sz="2000" dirty="0" err="1">
                <a:solidFill>
                  <a:srgbClr val="222222"/>
                </a:solidFill>
                <a:effectLst/>
                <a:latin typeface="+mj-lt"/>
              </a:rPr>
              <a:t>untuk</a:t>
            </a:r>
            <a:r>
              <a:rPr lang="en-US" sz="2000" dirty="0">
                <a:solidFill>
                  <a:srgbClr val="222222"/>
                </a:solidFill>
                <a:effectLst/>
                <a:latin typeface="+mj-lt"/>
              </a:rPr>
              <a:t> </a:t>
            </a:r>
            <a:r>
              <a:rPr lang="en-US" sz="2000" dirty="0" err="1">
                <a:solidFill>
                  <a:srgbClr val="222222"/>
                </a:solidFill>
                <a:effectLst/>
                <a:latin typeface="+mj-lt"/>
              </a:rPr>
              <a:t>prediksi</a:t>
            </a:r>
            <a:r>
              <a:rPr lang="en-US" sz="2000" dirty="0">
                <a:solidFill>
                  <a:srgbClr val="222222"/>
                </a:solidFill>
                <a:effectLst/>
                <a:latin typeface="+mj-lt"/>
              </a:rPr>
              <a:t> </a:t>
            </a:r>
            <a:r>
              <a:rPr lang="en-US" sz="2000" dirty="0" err="1">
                <a:solidFill>
                  <a:srgbClr val="222222"/>
                </a:solidFill>
                <a:effectLst/>
                <a:latin typeface="+mj-lt"/>
              </a:rPr>
              <a:t>lokasi</a:t>
            </a:r>
            <a:r>
              <a:rPr lang="en-US" sz="2000" dirty="0">
                <a:solidFill>
                  <a:srgbClr val="222222"/>
                </a:solidFill>
                <a:effectLst/>
                <a:latin typeface="+mj-lt"/>
              </a:rPr>
              <a:t> </a:t>
            </a:r>
            <a:r>
              <a:rPr lang="en-US" sz="2000" dirty="0" err="1">
                <a:solidFill>
                  <a:srgbClr val="222222"/>
                </a:solidFill>
                <a:effectLst/>
                <a:latin typeface="+mj-lt"/>
              </a:rPr>
              <a:t>kejahatan</a:t>
            </a:r>
            <a:r>
              <a:rPr lang="en-US" sz="2000" dirty="0">
                <a:solidFill>
                  <a:srgbClr val="222222"/>
                </a:solidFill>
                <a:effectLst/>
                <a:latin typeface="+mj-lt"/>
              </a:rPr>
              <a:t> </a:t>
            </a:r>
            <a:r>
              <a:rPr lang="en-US" sz="2000" dirty="0" err="1">
                <a:solidFill>
                  <a:srgbClr val="222222"/>
                </a:solidFill>
                <a:effectLst/>
                <a:latin typeface="+mj-lt"/>
              </a:rPr>
              <a:t>berdasarkan</a:t>
            </a:r>
            <a:r>
              <a:rPr lang="en-US" sz="2000" dirty="0">
                <a:solidFill>
                  <a:srgbClr val="222222"/>
                </a:solidFill>
                <a:effectLst/>
                <a:latin typeface="+mj-lt"/>
              </a:rPr>
              <a:t> </a:t>
            </a:r>
            <a:r>
              <a:rPr lang="en-US" sz="2000" dirty="0" err="1">
                <a:solidFill>
                  <a:srgbClr val="222222"/>
                </a:solidFill>
                <a:effectLst/>
                <a:latin typeface="+mj-lt"/>
              </a:rPr>
              <a:t>beberapa</a:t>
            </a:r>
            <a:r>
              <a:rPr lang="en-US" sz="2000" dirty="0">
                <a:solidFill>
                  <a:srgbClr val="222222"/>
                </a:solidFill>
                <a:effectLst/>
                <a:latin typeface="+mj-lt"/>
              </a:rPr>
              <a:t> parameter</a:t>
            </a:r>
            <a:endParaRPr lang="en-US" sz="2000" dirty="0">
              <a:latin typeface="+mj-lt"/>
            </a:endParaRPr>
          </a:p>
        </p:txBody>
      </p:sp>
    </p:spTree>
    <p:extLst>
      <p:ext uri="{BB962C8B-B14F-4D97-AF65-F5344CB8AC3E}">
        <p14:creationId xmlns:p14="http://schemas.microsoft.com/office/powerpoint/2010/main" val="3946864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F3E9BBB4-8073-48F7-8D7E-CBACA8736A90}"/>
              </a:ext>
            </a:extLst>
          </p:cNvPr>
          <p:cNvSpPr txBox="1"/>
          <p:nvPr/>
        </p:nvSpPr>
        <p:spPr>
          <a:xfrm>
            <a:off x="180476" y="158529"/>
            <a:ext cx="5989540" cy="1200329"/>
          </a:xfrm>
          <a:prstGeom prst="rect">
            <a:avLst/>
          </a:prstGeom>
          <a:noFill/>
        </p:spPr>
        <p:txBody>
          <a:bodyPr wrap="square" rtlCol="0" anchor="t">
            <a:spAutoFit/>
          </a:bodyPr>
          <a:lstStyle/>
          <a:p>
            <a:r>
              <a:rPr lang="en-US" altLang="id-ID" sz="3600" b="1" dirty="0">
                <a:solidFill>
                  <a:srgbClr val="0070C0"/>
                </a:solidFill>
                <a:latin typeface="Candara" panose="020E0502030303020204" pitchFamily="34" charset="0"/>
                <a:cs typeface="Segoe UI" panose="020B0502040204020203" pitchFamily="34" charset="0"/>
                <a:sym typeface="+mn-ea"/>
              </a:rPr>
              <a:t>Jaccard Index </a:t>
            </a:r>
          </a:p>
          <a:p>
            <a:r>
              <a:rPr lang="en-US" altLang="id-ID" sz="3600" b="1" dirty="0">
                <a:solidFill>
                  <a:srgbClr val="00B050"/>
                </a:solidFill>
                <a:latin typeface="Candara" panose="020E0502030303020204" pitchFamily="34" charset="0"/>
                <a:cs typeface="Segoe UI" panose="020B0502040204020203" pitchFamily="34" charset="0"/>
                <a:sym typeface="+mn-ea"/>
              </a:rPr>
              <a:t>(Intersection over Union/</a:t>
            </a:r>
            <a:r>
              <a:rPr lang="en-US" altLang="id-ID" sz="3600" b="1" dirty="0" err="1">
                <a:solidFill>
                  <a:srgbClr val="00B050"/>
                </a:solidFill>
                <a:latin typeface="Candara" panose="020E0502030303020204" pitchFamily="34" charset="0"/>
                <a:cs typeface="Segoe UI" panose="020B0502040204020203" pitchFamily="34" charset="0"/>
                <a:sym typeface="+mn-ea"/>
              </a:rPr>
              <a:t>IoU</a:t>
            </a:r>
            <a:r>
              <a:rPr lang="en-US" altLang="id-ID" sz="3600" b="1" dirty="0">
                <a:solidFill>
                  <a:srgbClr val="00B050"/>
                </a:solidFill>
                <a:latin typeface="Candara" panose="020E0502030303020204" pitchFamily="34" charset="0"/>
                <a:cs typeface="Segoe UI" panose="020B0502040204020203" pitchFamily="34" charset="0"/>
                <a:sym typeface="+mn-ea"/>
              </a:rPr>
              <a:t>)</a:t>
            </a:r>
          </a:p>
        </p:txBody>
      </p:sp>
      <p:pic>
        <p:nvPicPr>
          <p:cNvPr id="1026" name="Picture 2">
            <a:extLst>
              <a:ext uri="{FF2B5EF4-FFF2-40B4-BE49-F238E27FC236}">
                <a16:creationId xmlns:a16="http://schemas.microsoft.com/office/drawing/2014/main" id="{34500A00-CD6A-465E-8499-81C162501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513" y="3021430"/>
            <a:ext cx="10322973" cy="34996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5E22797-82C7-4522-A05D-B17A0B94A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4711" y="540168"/>
            <a:ext cx="5715000" cy="2362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7341B49-EE77-4FE1-82AF-F16B4FBF2753}"/>
              </a:ext>
            </a:extLst>
          </p:cNvPr>
          <p:cNvSpPr txBox="1"/>
          <p:nvPr/>
        </p:nvSpPr>
        <p:spPr>
          <a:xfrm>
            <a:off x="255504" y="1682312"/>
            <a:ext cx="5989540" cy="1015663"/>
          </a:xfrm>
          <a:prstGeom prst="rect">
            <a:avLst/>
          </a:prstGeom>
          <a:noFill/>
        </p:spPr>
        <p:txBody>
          <a:bodyPr wrap="square">
            <a:spAutoFit/>
          </a:bodyPr>
          <a:lstStyle/>
          <a:p>
            <a:r>
              <a:rPr lang="en-US" sz="2000" b="1" dirty="0">
                <a:solidFill>
                  <a:srgbClr val="222222"/>
                </a:solidFill>
                <a:effectLst/>
                <a:latin typeface="+mj-lt"/>
              </a:rPr>
              <a:t>Jaccard Index</a:t>
            </a:r>
            <a:r>
              <a:rPr lang="en-US" sz="2000" b="0" dirty="0">
                <a:solidFill>
                  <a:srgbClr val="222222"/>
                </a:solidFill>
                <a:effectLst/>
                <a:latin typeface="+mj-lt"/>
              </a:rPr>
              <a:t> </a:t>
            </a:r>
            <a:r>
              <a:rPr lang="en-US" sz="2000" b="0" dirty="0" err="1">
                <a:solidFill>
                  <a:srgbClr val="222222"/>
                </a:solidFill>
                <a:effectLst/>
                <a:latin typeface="+mj-lt"/>
              </a:rPr>
              <a:t>menyatakan</a:t>
            </a:r>
            <a:r>
              <a:rPr lang="en-US" sz="2000" b="0" dirty="0">
                <a:solidFill>
                  <a:srgbClr val="222222"/>
                </a:solidFill>
                <a:effectLst/>
                <a:latin typeface="+mj-lt"/>
              </a:rPr>
              <a:t> </a:t>
            </a:r>
            <a:r>
              <a:rPr lang="en-US" sz="2000" b="0" dirty="0" err="1">
                <a:solidFill>
                  <a:srgbClr val="222222"/>
                </a:solidFill>
                <a:effectLst/>
                <a:latin typeface="+mj-lt"/>
              </a:rPr>
              <a:t>perbandingan</a:t>
            </a:r>
            <a:r>
              <a:rPr lang="en-US" sz="2000" b="0" dirty="0">
                <a:solidFill>
                  <a:srgbClr val="222222"/>
                </a:solidFill>
                <a:effectLst/>
                <a:latin typeface="+mj-lt"/>
              </a:rPr>
              <a:t> </a:t>
            </a:r>
            <a:r>
              <a:rPr lang="en-US" sz="2000" b="0" dirty="0" err="1">
                <a:solidFill>
                  <a:srgbClr val="222222"/>
                </a:solidFill>
                <a:effectLst/>
                <a:latin typeface="+mj-lt"/>
              </a:rPr>
              <a:t>antara</a:t>
            </a:r>
            <a:r>
              <a:rPr lang="en-US" sz="2000" b="0" dirty="0">
                <a:solidFill>
                  <a:srgbClr val="222222"/>
                </a:solidFill>
                <a:effectLst/>
                <a:latin typeface="+mj-lt"/>
              </a:rPr>
              <a:t> </a:t>
            </a:r>
            <a:r>
              <a:rPr lang="en-US" sz="2000" b="0" dirty="0" err="1">
                <a:solidFill>
                  <a:srgbClr val="222222"/>
                </a:solidFill>
                <a:effectLst/>
                <a:latin typeface="+mj-lt"/>
              </a:rPr>
              <a:t>jumlah</a:t>
            </a:r>
            <a:r>
              <a:rPr lang="en-US" sz="2000" b="0" dirty="0">
                <a:solidFill>
                  <a:srgbClr val="222222"/>
                </a:solidFill>
                <a:effectLst/>
                <a:latin typeface="+mj-lt"/>
              </a:rPr>
              <a:t> </a:t>
            </a:r>
            <a:r>
              <a:rPr lang="en-US" sz="2000" b="0" dirty="0" err="1">
                <a:solidFill>
                  <a:srgbClr val="222222"/>
                </a:solidFill>
                <a:effectLst/>
                <a:latin typeface="+mj-lt"/>
              </a:rPr>
              <a:t>piksel</a:t>
            </a:r>
            <a:r>
              <a:rPr lang="en-US" sz="2000" b="0" dirty="0">
                <a:solidFill>
                  <a:srgbClr val="222222"/>
                </a:solidFill>
                <a:effectLst/>
                <a:latin typeface="+mj-lt"/>
              </a:rPr>
              <a:t> yang </a:t>
            </a:r>
            <a:r>
              <a:rPr lang="en-US" sz="2000" b="0" dirty="0" err="1">
                <a:solidFill>
                  <a:srgbClr val="222222"/>
                </a:solidFill>
                <a:effectLst/>
                <a:latin typeface="+mj-lt"/>
              </a:rPr>
              <a:t>bertampalan</a:t>
            </a:r>
            <a:r>
              <a:rPr lang="en-US" sz="2000" b="0" dirty="0">
                <a:solidFill>
                  <a:srgbClr val="222222"/>
                </a:solidFill>
                <a:effectLst/>
                <a:latin typeface="+mj-lt"/>
              </a:rPr>
              <a:t> </a:t>
            </a:r>
            <a:r>
              <a:rPr lang="en-US" sz="2000" b="0" dirty="0" err="1">
                <a:solidFill>
                  <a:srgbClr val="222222"/>
                </a:solidFill>
                <a:effectLst/>
                <a:latin typeface="+mj-lt"/>
              </a:rPr>
              <a:t>dengan</a:t>
            </a:r>
            <a:r>
              <a:rPr lang="en-US" sz="2000" b="0" dirty="0">
                <a:solidFill>
                  <a:srgbClr val="222222"/>
                </a:solidFill>
                <a:effectLst/>
                <a:latin typeface="+mj-lt"/>
              </a:rPr>
              <a:t> union </a:t>
            </a:r>
            <a:r>
              <a:rPr lang="en-US" sz="2000" b="0" dirty="0" err="1">
                <a:solidFill>
                  <a:srgbClr val="222222"/>
                </a:solidFill>
                <a:effectLst/>
                <a:latin typeface="+mj-lt"/>
              </a:rPr>
              <a:t>antara</a:t>
            </a:r>
            <a:r>
              <a:rPr lang="en-US" sz="2000" b="0" dirty="0">
                <a:solidFill>
                  <a:srgbClr val="222222"/>
                </a:solidFill>
                <a:effectLst/>
                <a:latin typeface="+mj-lt"/>
              </a:rPr>
              <a:t> </a:t>
            </a:r>
            <a:r>
              <a:rPr lang="en-US" sz="2000" b="0" dirty="0" err="1">
                <a:solidFill>
                  <a:srgbClr val="222222"/>
                </a:solidFill>
                <a:effectLst/>
                <a:latin typeface="+mj-lt"/>
              </a:rPr>
              <a:t>piksel</a:t>
            </a:r>
            <a:r>
              <a:rPr lang="en-US" sz="2000" b="0" dirty="0">
                <a:solidFill>
                  <a:srgbClr val="222222"/>
                </a:solidFill>
                <a:effectLst/>
                <a:latin typeface="+mj-lt"/>
              </a:rPr>
              <a:t> </a:t>
            </a:r>
            <a:r>
              <a:rPr lang="en-US" sz="2000" b="0" dirty="0" err="1">
                <a:solidFill>
                  <a:srgbClr val="222222"/>
                </a:solidFill>
                <a:effectLst/>
                <a:latin typeface="+mj-lt"/>
              </a:rPr>
              <a:t>tersebut</a:t>
            </a:r>
            <a:r>
              <a:rPr lang="en-US" sz="2000" b="0" dirty="0">
                <a:solidFill>
                  <a:srgbClr val="222222"/>
                </a:solidFill>
                <a:effectLst/>
                <a:latin typeface="+mj-lt"/>
              </a:rPr>
              <a:t> </a:t>
            </a:r>
            <a:r>
              <a:rPr lang="en-US" sz="2000" b="0" dirty="0" err="1">
                <a:solidFill>
                  <a:srgbClr val="222222"/>
                </a:solidFill>
                <a:effectLst/>
                <a:latin typeface="+mj-lt"/>
              </a:rPr>
              <a:t>dengan</a:t>
            </a:r>
            <a:r>
              <a:rPr lang="en-US" sz="2000" b="0" dirty="0">
                <a:solidFill>
                  <a:srgbClr val="222222"/>
                </a:solidFill>
                <a:effectLst/>
                <a:latin typeface="+mj-lt"/>
              </a:rPr>
              <a:t> </a:t>
            </a:r>
            <a:r>
              <a:rPr lang="en-US" sz="2000" b="0" dirty="0" err="1">
                <a:solidFill>
                  <a:srgbClr val="222222"/>
                </a:solidFill>
                <a:effectLst/>
                <a:latin typeface="+mj-lt"/>
              </a:rPr>
              <a:t>piksel</a:t>
            </a:r>
            <a:r>
              <a:rPr lang="en-US" sz="2000" b="0" dirty="0">
                <a:solidFill>
                  <a:srgbClr val="222222"/>
                </a:solidFill>
                <a:effectLst/>
                <a:latin typeface="+mj-lt"/>
              </a:rPr>
              <a:t> yang </a:t>
            </a:r>
            <a:r>
              <a:rPr lang="en-US" sz="2000" b="0" dirty="0" err="1">
                <a:solidFill>
                  <a:srgbClr val="222222"/>
                </a:solidFill>
                <a:effectLst/>
                <a:latin typeface="+mj-lt"/>
              </a:rPr>
              <a:t>seharusnya</a:t>
            </a:r>
            <a:r>
              <a:rPr lang="en-US" sz="2000" b="0" dirty="0">
                <a:solidFill>
                  <a:srgbClr val="222222"/>
                </a:solidFill>
                <a:effectLst/>
                <a:latin typeface="+mj-lt"/>
              </a:rPr>
              <a:t> (ground truth)</a:t>
            </a:r>
            <a:endParaRPr lang="en-US" sz="2000" dirty="0">
              <a:latin typeface="+mj-lt"/>
            </a:endParaRPr>
          </a:p>
        </p:txBody>
      </p:sp>
      <p:pic>
        <p:nvPicPr>
          <p:cNvPr id="1030" name="Picture 6">
            <a:extLst>
              <a:ext uri="{FF2B5EF4-FFF2-40B4-BE49-F238E27FC236}">
                <a16:creationId xmlns:a16="http://schemas.microsoft.com/office/drawing/2014/main" id="{BA4696C4-34A0-4A71-A64A-38D8B607CA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4710" y="286907"/>
            <a:ext cx="5576813" cy="2667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36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close up of a computer screen&#10;&#10;Description automatically generated with low confidence">
            <a:extLst>
              <a:ext uri="{FF2B5EF4-FFF2-40B4-BE49-F238E27FC236}">
                <a16:creationId xmlns:a16="http://schemas.microsoft.com/office/drawing/2014/main" id="{5761E7DF-7DA8-4615-8117-2A2C07807B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09" t="6316" r="18179" b="-1"/>
          <a:stretch/>
        </p:blipFill>
        <p:spPr bwMode="auto">
          <a:xfrm>
            <a:off x="-2"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Box 2">
            <a:extLst>
              <a:ext uri="{FF2B5EF4-FFF2-40B4-BE49-F238E27FC236}">
                <a16:creationId xmlns:a16="http://schemas.microsoft.com/office/drawing/2014/main" id="{763EE809-5864-4F0A-B90B-D522D9BFFFC0}"/>
              </a:ext>
            </a:extLst>
          </p:cNvPr>
          <p:cNvSpPr txBox="1"/>
          <p:nvPr/>
        </p:nvSpPr>
        <p:spPr>
          <a:xfrm>
            <a:off x="7848600"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id-ID" sz="4000" b="1" dirty="0">
                <a:latin typeface="+mj-lt"/>
                <a:ea typeface="+mj-ea"/>
                <a:cs typeface="+mj-cs"/>
                <a:sym typeface="+mn-ea"/>
              </a:rPr>
              <a:t>Artificial Intelligence, Machine Learning dan Deep Learning</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39173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F3E9BBB4-8073-48F7-8D7E-CBACA8736A90}"/>
              </a:ext>
            </a:extLst>
          </p:cNvPr>
          <p:cNvSpPr txBox="1"/>
          <p:nvPr/>
        </p:nvSpPr>
        <p:spPr>
          <a:xfrm>
            <a:off x="581523" y="411747"/>
            <a:ext cx="7985701" cy="830997"/>
          </a:xfrm>
          <a:prstGeom prst="rect">
            <a:avLst/>
          </a:prstGeom>
          <a:noFill/>
        </p:spPr>
        <p:txBody>
          <a:bodyPr wrap="square" rtlCol="0" anchor="t">
            <a:spAutoFit/>
          </a:bodyPr>
          <a:lstStyle/>
          <a:p>
            <a:r>
              <a:rPr lang="en-US" altLang="id-ID" sz="4800" b="1" dirty="0">
                <a:solidFill>
                  <a:srgbClr val="0070C0"/>
                </a:solidFill>
                <a:latin typeface="Candara" panose="020E0502030303020204" pitchFamily="34" charset="0"/>
                <a:cs typeface="Segoe UI" panose="020B0502040204020203" pitchFamily="34" charset="0"/>
                <a:sym typeface="+mn-ea"/>
              </a:rPr>
              <a:t>What are the </a:t>
            </a:r>
            <a:r>
              <a:rPr lang="en-US" altLang="id-ID" sz="4800" b="1" dirty="0">
                <a:solidFill>
                  <a:srgbClr val="00B050"/>
                </a:solidFill>
                <a:latin typeface="Candara" panose="020E0502030303020204" pitchFamily="34" charset="0"/>
                <a:cs typeface="Segoe UI" panose="020B0502040204020203" pitchFamily="34" charset="0"/>
                <a:sym typeface="+mn-ea"/>
              </a:rPr>
              <a:t>Tools?</a:t>
            </a:r>
          </a:p>
        </p:txBody>
      </p:sp>
      <p:pic>
        <p:nvPicPr>
          <p:cNvPr id="16386" name="Picture 2">
            <a:extLst>
              <a:ext uri="{FF2B5EF4-FFF2-40B4-BE49-F238E27FC236}">
                <a16:creationId xmlns:a16="http://schemas.microsoft.com/office/drawing/2014/main" id="{8E82FADD-BC07-4CAD-9693-690EBE59B1EA}"/>
              </a:ext>
            </a:extLst>
          </p:cNvPr>
          <p:cNvPicPr>
            <a:picLocks noChangeAspect="1" noChangeArrowheads="1"/>
          </p:cNvPicPr>
          <p:nvPr/>
        </p:nvPicPr>
        <p:blipFill>
          <a:blip r:embed="rId4">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180476" y="1498821"/>
            <a:ext cx="114300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597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F3E9BBB4-8073-48F7-8D7E-CBACA8736A90}"/>
              </a:ext>
            </a:extLst>
          </p:cNvPr>
          <p:cNvSpPr txBox="1"/>
          <p:nvPr/>
        </p:nvSpPr>
        <p:spPr>
          <a:xfrm>
            <a:off x="581523" y="411747"/>
            <a:ext cx="7985701" cy="830997"/>
          </a:xfrm>
          <a:prstGeom prst="rect">
            <a:avLst/>
          </a:prstGeom>
          <a:noFill/>
        </p:spPr>
        <p:txBody>
          <a:bodyPr wrap="square" rtlCol="0" anchor="t">
            <a:spAutoFit/>
          </a:bodyPr>
          <a:lstStyle/>
          <a:p>
            <a:r>
              <a:rPr lang="en-US" altLang="id-ID" sz="4800" b="1" dirty="0">
                <a:solidFill>
                  <a:srgbClr val="0070C0"/>
                </a:solidFill>
                <a:latin typeface="Candara" panose="020E0502030303020204" pitchFamily="34" charset="0"/>
                <a:cs typeface="Segoe UI" panose="020B0502040204020203" pitchFamily="34" charset="0"/>
                <a:sym typeface="+mn-ea"/>
              </a:rPr>
              <a:t>What are the </a:t>
            </a:r>
            <a:r>
              <a:rPr lang="en-US" altLang="id-ID" sz="4800" b="1" dirty="0">
                <a:solidFill>
                  <a:srgbClr val="00B050"/>
                </a:solidFill>
                <a:latin typeface="Candara" panose="020E0502030303020204" pitchFamily="34" charset="0"/>
                <a:cs typeface="Segoe UI" panose="020B0502040204020203" pitchFamily="34" charset="0"/>
                <a:sym typeface="+mn-ea"/>
              </a:rPr>
              <a:t>Tools?</a:t>
            </a:r>
          </a:p>
        </p:txBody>
      </p:sp>
      <p:pic>
        <p:nvPicPr>
          <p:cNvPr id="18434" name="Picture 2">
            <a:extLst>
              <a:ext uri="{FF2B5EF4-FFF2-40B4-BE49-F238E27FC236}">
                <a16:creationId xmlns:a16="http://schemas.microsoft.com/office/drawing/2014/main" id="{98F483F8-11CD-4DAB-8D37-23B7CE48E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4123"/>
            <a:ext cx="12192000" cy="6569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2">
            <a:extLst>
              <a:ext uri="{FF2B5EF4-FFF2-40B4-BE49-F238E27FC236}">
                <a16:creationId xmlns:a16="http://schemas.microsoft.com/office/drawing/2014/main" id="{A94031A2-F35F-4606-8366-AEA90ABECAED}"/>
              </a:ext>
            </a:extLst>
          </p:cNvPr>
          <p:cNvSpPr txBox="1"/>
          <p:nvPr/>
        </p:nvSpPr>
        <p:spPr>
          <a:xfrm>
            <a:off x="309489" y="4876593"/>
            <a:ext cx="3289495" cy="1569660"/>
          </a:xfrm>
          <a:prstGeom prst="rect">
            <a:avLst/>
          </a:prstGeom>
          <a:noFill/>
        </p:spPr>
        <p:txBody>
          <a:bodyPr wrap="square" rtlCol="0" anchor="t">
            <a:spAutoFit/>
          </a:bodyPr>
          <a:lstStyle/>
          <a:p>
            <a:r>
              <a:rPr lang="en-US" altLang="id-ID" sz="4800" b="1" dirty="0">
                <a:solidFill>
                  <a:srgbClr val="0070C0"/>
                </a:solidFill>
                <a:latin typeface="Candara" panose="020E0502030303020204" pitchFamily="34" charset="0"/>
                <a:cs typeface="Segoe UI" panose="020B0502040204020203" pitchFamily="34" charset="0"/>
                <a:sym typeface="+mn-ea"/>
              </a:rPr>
              <a:t>ArcGIS </a:t>
            </a:r>
            <a:r>
              <a:rPr lang="en-US" altLang="id-ID" sz="4800" b="1" dirty="0">
                <a:solidFill>
                  <a:srgbClr val="00B050"/>
                </a:solidFill>
                <a:latin typeface="Candara" panose="020E0502030303020204" pitchFamily="34" charset="0"/>
                <a:cs typeface="Segoe UI" panose="020B0502040204020203" pitchFamily="34" charset="0"/>
                <a:sym typeface="+mn-ea"/>
              </a:rPr>
              <a:t>Notebook</a:t>
            </a:r>
          </a:p>
        </p:txBody>
      </p:sp>
    </p:spTree>
    <p:extLst>
      <p:ext uri="{BB962C8B-B14F-4D97-AF65-F5344CB8AC3E}">
        <p14:creationId xmlns:p14="http://schemas.microsoft.com/office/powerpoint/2010/main" val="1463786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09C0C2-66D9-4C7B-8E31-70C755739488}"/>
              </a:ext>
            </a:extLst>
          </p:cNvPr>
          <p:cNvPicPr>
            <a:picLocks noChangeAspect="1"/>
          </p:cNvPicPr>
          <p:nvPr/>
        </p:nvPicPr>
        <p:blipFill>
          <a:blip r:embed="rId4"/>
          <a:stretch>
            <a:fillRect/>
          </a:stretch>
        </p:blipFill>
        <p:spPr>
          <a:xfrm>
            <a:off x="0" y="0"/>
            <a:ext cx="11882511" cy="6858000"/>
          </a:xfrm>
          <a:prstGeom prst="rect">
            <a:avLst/>
          </a:prstGeom>
        </p:spPr>
      </p:pic>
      <p:sp>
        <p:nvSpPr>
          <p:cNvPr id="5" name="Text Box 2">
            <a:extLst>
              <a:ext uri="{FF2B5EF4-FFF2-40B4-BE49-F238E27FC236}">
                <a16:creationId xmlns:a16="http://schemas.microsoft.com/office/drawing/2014/main" id="{A94031A2-F35F-4606-8366-AEA90ABECAED}"/>
              </a:ext>
            </a:extLst>
          </p:cNvPr>
          <p:cNvSpPr txBox="1"/>
          <p:nvPr/>
        </p:nvSpPr>
        <p:spPr>
          <a:xfrm>
            <a:off x="7104184" y="149849"/>
            <a:ext cx="3289495" cy="830997"/>
          </a:xfrm>
          <a:prstGeom prst="rect">
            <a:avLst/>
          </a:prstGeom>
          <a:noFill/>
        </p:spPr>
        <p:txBody>
          <a:bodyPr wrap="square" rtlCol="0" anchor="t">
            <a:spAutoFit/>
          </a:bodyPr>
          <a:lstStyle/>
          <a:p>
            <a:r>
              <a:rPr lang="en-US" altLang="id-ID" sz="4800" b="1" dirty="0">
                <a:solidFill>
                  <a:srgbClr val="92D050"/>
                </a:solidFill>
                <a:latin typeface="Candara" panose="020E0502030303020204" pitchFamily="34" charset="0"/>
                <a:cs typeface="Segoe UI" panose="020B0502040204020203" pitchFamily="34" charset="0"/>
                <a:sym typeface="+mn-ea"/>
              </a:rPr>
              <a:t>OSM</a:t>
            </a:r>
            <a:r>
              <a:rPr lang="en-US" altLang="id-ID" sz="4800" b="1" dirty="0">
                <a:solidFill>
                  <a:srgbClr val="0070C0"/>
                </a:solidFill>
                <a:latin typeface="Candara" panose="020E0502030303020204" pitchFamily="34" charset="0"/>
                <a:cs typeface="Segoe UI" panose="020B0502040204020203" pitchFamily="34" charset="0"/>
                <a:sym typeface="+mn-ea"/>
              </a:rPr>
              <a:t> </a:t>
            </a:r>
            <a:r>
              <a:rPr lang="en-US" altLang="id-ID" sz="4800" b="1" dirty="0">
                <a:solidFill>
                  <a:srgbClr val="FFFF00"/>
                </a:solidFill>
                <a:latin typeface="Candara" panose="020E0502030303020204" pitchFamily="34" charset="0"/>
                <a:cs typeface="Segoe UI" panose="020B0502040204020203" pitchFamily="34" charset="0"/>
                <a:sym typeface="+mn-ea"/>
              </a:rPr>
              <a:t>RAPID</a:t>
            </a:r>
          </a:p>
        </p:txBody>
      </p:sp>
    </p:spTree>
    <p:extLst>
      <p:ext uri="{BB962C8B-B14F-4D97-AF65-F5344CB8AC3E}">
        <p14:creationId xmlns:p14="http://schemas.microsoft.com/office/powerpoint/2010/main" val="816901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F3E9BBB4-8073-48F7-8D7E-CBACA8736A90}"/>
              </a:ext>
            </a:extLst>
          </p:cNvPr>
          <p:cNvSpPr txBox="1"/>
          <p:nvPr/>
        </p:nvSpPr>
        <p:spPr>
          <a:xfrm>
            <a:off x="468981" y="0"/>
            <a:ext cx="7985701" cy="830997"/>
          </a:xfrm>
          <a:prstGeom prst="rect">
            <a:avLst/>
          </a:prstGeom>
          <a:noFill/>
        </p:spPr>
        <p:txBody>
          <a:bodyPr wrap="square" rtlCol="0" anchor="t">
            <a:spAutoFit/>
          </a:bodyPr>
          <a:lstStyle/>
          <a:p>
            <a:r>
              <a:rPr lang="en-US" altLang="id-ID" sz="4800" b="1" dirty="0">
                <a:solidFill>
                  <a:srgbClr val="0070C0"/>
                </a:solidFill>
                <a:latin typeface="Candara" panose="020E0502030303020204" pitchFamily="34" charset="0"/>
                <a:cs typeface="Segoe UI" panose="020B0502040204020203" pitchFamily="34" charset="0"/>
                <a:sym typeface="+mn-ea"/>
              </a:rPr>
              <a:t>Where to </a:t>
            </a:r>
            <a:r>
              <a:rPr lang="en-US" altLang="id-ID" sz="4800" b="1" dirty="0">
                <a:solidFill>
                  <a:srgbClr val="00B050"/>
                </a:solidFill>
                <a:latin typeface="Candara" panose="020E0502030303020204" pitchFamily="34" charset="0"/>
                <a:cs typeface="Segoe UI" panose="020B0502040204020203" pitchFamily="34" charset="0"/>
                <a:sym typeface="+mn-ea"/>
              </a:rPr>
              <a:t>Learn?</a:t>
            </a:r>
          </a:p>
        </p:txBody>
      </p:sp>
      <p:pic>
        <p:nvPicPr>
          <p:cNvPr id="3" name="Picture 2">
            <a:extLst>
              <a:ext uri="{FF2B5EF4-FFF2-40B4-BE49-F238E27FC236}">
                <a16:creationId xmlns:a16="http://schemas.microsoft.com/office/drawing/2014/main" id="{E2715C8C-4CEC-4C36-A719-B7075B625187}"/>
              </a:ext>
            </a:extLst>
          </p:cNvPr>
          <p:cNvPicPr>
            <a:picLocks noChangeAspect="1"/>
          </p:cNvPicPr>
          <p:nvPr/>
        </p:nvPicPr>
        <p:blipFill>
          <a:blip r:embed="rId4"/>
          <a:stretch>
            <a:fillRect/>
          </a:stretch>
        </p:blipFill>
        <p:spPr>
          <a:xfrm>
            <a:off x="0" y="1036075"/>
            <a:ext cx="12192000" cy="5837165"/>
          </a:xfrm>
          <a:prstGeom prst="rect">
            <a:avLst/>
          </a:prstGeom>
        </p:spPr>
      </p:pic>
    </p:spTree>
    <p:extLst>
      <p:ext uri="{BB962C8B-B14F-4D97-AF65-F5344CB8AC3E}">
        <p14:creationId xmlns:p14="http://schemas.microsoft.com/office/powerpoint/2010/main" val="1389211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F3E9BBB4-8073-48F7-8D7E-CBACA8736A90}"/>
              </a:ext>
            </a:extLst>
          </p:cNvPr>
          <p:cNvSpPr txBox="1"/>
          <p:nvPr/>
        </p:nvSpPr>
        <p:spPr>
          <a:xfrm>
            <a:off x="468981" y="94515"/>
            <a:ext cx="7985701" cy="830997"/>
          </a:xfrm>
          <a:prstGeom prst="rect">
            <a:avLst/>
          </a:prstGeom>
          <a:noFill/>
        </p:spPr>
        <p:txBody>
          <a:bodyPr wrap="square" rtlCol="0" anchor="t">
            <a:spAutoFit/>
          </a:bodyPr>
          <a:lstStyle/>
          <a:p>
            <a:r>
              <a:rPr lang="en-US" altLang="id-ID" sz="4800" b="1" dirty="0">
                <a:solidFill>
                  <a:srgbClr val="0070C0"/>
                </a:solidFill>
                <a:latin typeface="Candara" panose="020E0502030303020204" pitchFamily="34" charset="0"/>
                <a:cs typeface="Segoe UI" panose="020B0502040204020203" pitchFamily="34" charset="0"/>
                <a:sym typeface="+mn-ea"/>
              </a:rPr>
              <a:t>Where to </a:t>
            </a:r>
            <a:r>
              <a:rPr lang="en-US" altLang="id-ID" sz="4800" b="1" dirty="0">
                <a:solidFill>
                  <a:srgbClr val="00B050"/>
                </a:solidFill>
                <a:latin typeface="Candara" panose="020E0502030303020204" pitchFamily="34" charset="0"/>
                <a:cs typeface="Segoe UI" panose="020B0502040204020203" pitchFamily="34" charset="0"/>
                <a:sym typeface="+mn-ea"/>
              </a:rPr>
              <a:t>Learn?</a:t>
            </a:r>
          </a:p>
        </p:txBody>
      </p:sp>
      <p:sp>
        <p:nvSpPr>
          <p:cNvPr id="5" name="TextBox 4">
            <a:extLst>
              <a:ext uri="{FF2B5EF4-FFF2-40B4-BE49-F238E27FC236}">
                <a16:creationId xmlns:a16="http://schemas.microsoft.com/office/drawing/2014/main" id="{F40B17D4-38EA-49ED-9058-21B426181F4E}"/>
              </a:ext>
            </a:extLst>
          </p:cNvPr>
          <p:cNvSpPr txBox="1"/>
          <p:nvPr/>
        </p:nvSpPr>
        <p:spPr>
          <a:xfrm>
            <a:off x="468981" y="6266966"/>
            <a:ext cx="6098344" cy="369332"/>
          </a:xfrm>
          <a:prstGeom prst="rect">
            <a:avLst/>
          </a:prstGeom>
          <a:noFill/>
        </p:spPr>
        <p:txBody>
          <a:bodyPr wrap="square">
            <a:spAutoFit/>
          </a:bodyPr>
          <a:lstStyle/>
          <a:p>
            <a:r>
              <a:rPr lang="en-US" dirty="0"/>
              <a:t>https://github.com/robmarkcole/satellite-image-deep-learning</a:t>
            </a:r>
          </a:p>
        </p:txBody>
      </p:sp>
      <p:pic>
        <p:nvPicPr>
          <p:cNvPr id="7" name="Picture 6">
            <a:extLst>
              <a:ext uri="{FF2B5EF4-FFF2-40B4-BE49-F238E27FC236}">
                <a16:creationId xmlns:a16="http://schemas.microsoft.com/office/drawing/2014/main" id="{04673F77-EDF7-4800-8557-6FC856B90EC0}"/>
              </a:ext>
            </a:extLst>
          </p:cNvPr>
          <p:cNvPicPr>
            <a:picLocks noChangeAspect="1"/>
          </p:cNvPicPr>
          <p:nvPr/>
        </p:nvPicPr>
        <p:blipFill>
          <a:blip r:embed="rId4"/>
          <a:stretch>
            <a:fillRect/>
          </a:stretch>
        </p:blipFill>
        <p:spPr>
          <a:xfrm>
            <a:off x="595590" y="925512"/>
            <a:ext cx="10705514" cy="5328389"/>
          </a:xfrm>
          <a:prstGeom prst="rect">
            <a:avLst/>
          </a:prstGeom>
        </p:spPr>
      </p:pic>
    </p:spTree>
    <p:extLst>
      <p:ext uri="{BB962C8B-B14F-4D97-AF65-F5344CB8AC3E}">
        <p14:creationId xmlns:p14="http://schemas.microsoft.com/office/powerpoint/2010/main" val="1750115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F3E9BBB4-8073-48F7-8D7E-CBACA8736A90}"/>
              </a:ext>
            </a:extLst>
          </p:cNvPr>
          <p:cNvSpPr txBox="1"/>
          <p:nvPr/>
        </p:nvSpPr>
        <p:spPr>
          <a:xfrm>
            <a:off x="339163" y="312807"/>
            <a:ext cx="9505877" cy="646331"/>
          </a:xfrm>
          <a:prstGeom prst="rect">
            <a:avLst/>
          </a:prstGeom>
          <a:noFill/>
        </p:spPr>
        <p:txBody>
          <a:bodyPr wrap="square" rtlCol="0" anchor="t">
            <a:spAutoFit/>
          </a:bodyPr>
          <a:lstStyle/>
          <a:p>
            <a:r>
              <a:rPr lang="en-US" altLang="id-ID" sz="3600" b="1" dirty="0">
                <a:solidFill>
                  <a:srgbClr val="0070C0"/>
                </a:solidFill>
                <a:latin typeface="Candara" panose="020E0502030303020204" pitchFamily="34" charset="0"/>
                <a:cs typeface="Segoe UI" panose="020B0502040204020203" pitchFamily="34" charset="0"/>
                <a:sym typeface="+mn-ea"/>
              </a:rPr>
              <a:t>Uji </a:t>
            </a:r>
            <a:r>
              <a:rPr lang="en-US" altLang="id-ID" sz="3600" b="1" dirty="0" err="1">
                <a:solidFill>
                  <a:srgbClr val="0070C0"/>
                </a:solidFill>
                <a:latin typeface="Candara" panose="020E0502030303020204" pitchFamily="34" charset="0"/>
                <a:cs typeface="Segoe UI" panose="020B0502040204020203" pitchFamily="34" charset="0"/>
                <a:sym typeface="+mn-ea"/>
              </a:rPr>
              <a:t>Akurasi</a:t>
            </a:r>
            <a:r>
              <a:rPr lang="en-US" altLang="id-ID" sz="3600" b="1" dirty="0">
                <a:solidFill>
                  <a:srgbClr val="0070C0"/>
                </a:solidFill>
                <a:latin typeface="Candara" panose="020E0502030303020204" pitchFamily="34" charset="0"/>
                <a:cs typeface="Segoe UI" panose="020B0502040204020203" pitchFamily="34" charset="0"/>
                <a:sym typeface="+mn-ea"/>
              </a:rPr>
              <a:t> Hasil </a:t>
            </a:r>
            <a:r>
              <a:rPr lang="en-US" altLang="id-ID" sz="3600" b="1" dirty="0">
                <a:solidFill>
                  <a:srgbClr val="00B050"/>
                </a:solidFill>
                <a:latin typeface="Candara" panose="020E0502030303020204" pitchFamily="34" charset="0"/>
                <a:cs typeface="Segoe UI" panose="020B0502040204020203" pitchFamily="34" charset="0"/>
                <a:sym typeface="+mn-ea"/>
              </a:rPr>
              <a:t>Deep Learning</a:t>
            </a:r>
          </a:p>
        </p:txBody>
      </p:sp>
      <p:pic>
        <p:nvPicPr>
          <p:cNvPr id="7170" name="Picture 2">
            <a:extLst>
              <a:ext uri="{FF2B5EF4-FFF2-40B4-BE49-F238E27FC236}">
                <a16:creationId xmlns:a16="http://schemas.microsoft.com/office/drawing/2014/main" id="{0D6AF33A-6F17-4A7A-B523-C179DF09C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33379"/>
            <a:ext cx="12049858" cy="48199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C1142E-059A-42D8-B186-F2F1AEF0BCF4}"/>
              </a:ext>
            </a:extLst>
          </p:cNvPr>
          <p:cNvSpPr txBox="1"/>
          <p:nvPr/>
        </p:nvSpPr>
        <p:spPr>
          <a:xfrm>
            <a:off x="784274" y="1164047"/>
            <a:ext cx="3014003" cy="369332"/>
          </a:xfrm>
          <a:prstGeom prst="rect">
            <a:avLst/>
          </a:prstGeom>
          <a:noFill/>
        </p:spPr>
        <p:txBody>
          <a:bodyPr wrap="square">
            <a:spAutoFit/>
          </a:bodyPr>
          <a:lstStyle/>
          <a:p>
            <a:pPr algn="ctr"/>
            <a:r>
              <a:rPr lang="en-US" b="0" i="1" dirty="0">
                <a:solidFill>
                  <a:srgbClr val="222222"/>
                </a:solidFill>
                <a:effectLst/>
                <a:latin typeface="+mj-lt"/>
              </a:rPr>
              <a:t>training loss &gt;&gt; validation loss</a:t>
            </a:r>
            <a:endParaRPr lang="en-US" i="1" dirty="0">
              <a:latin typeface="+mj-lt"/>
            </a:endParaRPr>
          </a:p>
        </p:txBody>
      </p:sp>
      <p:sp>
        <p:nvSpPr>
          <p:cNvPr id="7" name="TextBox 6">
            <a:extLst>
              <a:ext uri="{FF2B5EF4-FFF2-40B4-BE49-F238E27FC236}">
                <a16:creationId xmlns:a16="http://schemas.microsoft.com/office/drawing/2014/main" id="{71F56568-D16E-4DEC-A232-CCEE1D090A89}"/>
              </a:ext>
            </a:extLst>
          </p:cNvPr>
          <p:cNvSpPr txBox="1"/>
          <p:nvPr/>
        </p:nvSpPr>
        <p:spPr>
          <a:xfrm>
            <a:off x="8828650" y="1164047"/>
            <a:ext cx="3014003" cy="369332"/>
          </a:xfrm>
          <a:prstGeom prst="rect">
            <a:avLst/>
          </a:prstGeom>
          <a:noFill/>
        </p:spPr>
        <p:txBody>
          <a:bodyPr wrap="square">
            <a:spAutoFit/>
          </a:bodyPr>
          <a:lstStyle/>
          <a:p>
            <a:pPr algn="ctr"/>
            <a:r>
              <a:rPr lang="en-US" b="0" i="1" dirty="0">
                <a:solidFill>
                  <a:srgbClr val="222222"/>
                </a:solidFill>
                <a:effectLst/>
                <a:latin typeface="+mj-lt"/>
              </a:rPr>
              <a:t>training loss &lt;&lt; validation loss</a:t>
            </a:r>
            <a:endParaRPr lang="en-US" i="1" dirty="0">
              <a:latin typeface="+mj-lt"/>
            </a:endParaRPr>
          </a:p>
        </p:txBody>
      </p:sp>
    </p:spTree>
    <p:extLst>
      <p:ext uri="{BB962C8B-B14F-4D97-AF65-F5344CB8AC3E}">
        <p14:creationId xmlns:p14="http://schemas.microsoft.com/office/powerpoint/2010/main" val="703479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CFACDF-9E04-4412-89F5-EA362056D7F8}"/>
              </a:ext>
            </a:extLst>
          </p:cNvPr>
          <p:cNvSpPr>
            <a:spLocks noGrp="1"/>
          </p:cNvSpPr>
          <p:nvPr>
            <p:ph type="sldNum" sz="quarter" idx="11"/>
          </p:nvPr>
        </p:nvSpPr>
        <p:spPr/>
        <p:txBody>
          <a:bodyPr/>
          <a:lstStyle/>
          <a:p>
            <a:fld id="{4B73C415-D670-4716-A5EC-CC4D52CA2BAC}" type="slidenum">
              <a:rPr lang="en-US" smtClean="0"/>
              <a:pPr/>
              <a:t>46</a:t>
            </a:fld>
            <a:endParaRPr lang="en-US" dirty="0"/>
          </a:p>
        </p:txBody>
      </p:sp>
      <p:sp>
        <p:nvSpPr>
          <p:cNvPr id="4" name="Title 3">
            <a:extLst>
              <a:ext uri="{FF2B5EF4-FFF2-40B4-BE49-F238E27FC236}">
                <a16:creationId xmlns:a16="http://schemas.microsoft.com/office/drawing/2014/main" id="{49E384DC-DAEE-4E7F-9DD5-4E5066C0652B}"/>
              </a:ext>
            </a:extLst>
          </p:cNvPr>
          <p:cNvSpPr>
            <a:spLocks noGrp="1"/>
          </p:cNvSpPr>
          <p:nvPr>
            <p:ph type="title" idx="4294967295"/>
          </p:nvPr>
        </p:nvSpPr>
        <p:spPr bwMode="gray">
          <a:xfrm>
            <a:off x="6941486" y="2407408"/>
            <a:ext cx="2781007" cy="560865"/>
          </a:xfrm>
        </p:spPr>
        <p:txBody>
          <a:bodyPr/>
          <a:lstStyle/>
          <a:p>
            <a:pPr algn="ctr"/>
            <a:r>
              <a:rPr lang="en-US" sz="4800" b="1" dirty="0"/>
              <a:t>Questions?</a:t>
            </a:r>
          </a:p>
        </p:txBody>
      </p:sp>
      <p:cxnSp>
        <p:nvCxnSpPr>
          <p:cNvPr id="10" name="Straight Connector 9">
            <a:extLst>
              <a:ext uri="{FF2B5EF4-FFF2-40B4-BE49-F238E27FC236}">
                <a16:creationId xmlns:a16="http://schemas.microsoft.com/office/drawing/2014/main" id="{5F4C8A63-F9E3-41F6-B725-B846F2010334}"/>
              </a:ext>
              <a:ext uri="{C183D7F6-B498-43B3-948B-1728B52AA6E4}">
                <adec:decorative xmlns:adec="http://schemas.microsoft.com/office/drawing/2017/decorative" val="1"/>
              </a:ext>
            </a:extLst>
          </p:cNvPr>
          <p:cNvCxnSpPr>
            <a:cxnSpLocks/>
          </p:cNvCxnSpPr>
          <p:nvPr/>
        </p:nvCxnSpPr>
        <p:spPr bwMode="gray">
          <a:xfrm>
            <a:off x="3493286" y="31553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pic>
        <p:nvPicPr>
          <p:cNvPr id="17410" name="Picture 2">
            <a:extLst>
              <a:ext uri="{FF2B5EF4-FFF2-40B4-BE49-F238E27FC236}">
                <a16:creationId xmlns:a16="http://schemas.microsoft.com/office/drawing/2014/main" id="{5D756704-A0DB-44BA-811C-85B6D50B8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F990F57-863A-4B73-A327-428DDF56DCA1}"/>
              </a:ext>
            </a:extLst>
          </p:cNvPr>
          <p:cNvSpPr txBox="1"/>
          <p:nvPr/>
        </p:nvSpPr>
        <p:spPr>
          <a:xfrm>
            <a:off x="5980558" y="5813409"/>
            <a:ext cx="6098344" cy="369332"/>
          </a:xfrm>
          <a:prstGeom prst="rect">
            <a:avLst/>
          </a:prstGeom>
          <a:noFill/>
        </p:spPr>
        <p:txBody>
          <a:bodyPr wrap="square">
            <a:spAutoFit/>
          </a:bodyPr>
          <a:lstStyle/>
          <a:p>
            <a:pPr algn="r"/>
            <a:r>
              <a:rPr lang="en-US" dirty="0"/>
              <a:t>https://federated.withgoogle.com/</a:t>
            </a:r>
          </a:p>
        </p:txBody>
      </p:sp>
    </p:spTree>
    <p:extLst>
      <p:ext uri="{BB962C8B-B14F-4D97-AF65-F5344CB8AC3E}">
        <p14:creationId xmlns:p14="http://schemas.microsoft.com/office/powerpoint/2010/main" val="3236062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304628"/>
            <a:ext cx="10515600" cy="776288"/>
          </a:xfrm>
        </p:spPr>
        <p:txBody>
          <a:bodyPr>
            <a:noAutofit/>
          </a:bodyPr>
          <a:lstStyle/>
          <a:p>
            <a:pPr algn="ctr"/>
            <a:r>
              <a:rPr lang="id-ID" sz="6600" b="1" dirty="0">
                <a:solidFill>
                  <a:srgbClr val="014A73"/>
                </a:solidFill>
                <a:latin typeface="Segoe UI Light" panose="020B0502040204020203" pitchFamily="34" charset="0"/>
                <a:cs typeface="Segoe UI Light" panose="020B0502040204020203" pitchFamily="34" charset="0"/>
              </a:rPr>
              <a:t>TERIMA KASIH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6096000" y="220582"/>
            <a:ext cx="5808000" cy="707886"/>
          </a:xfrm>
          <a:prstGeom prst="rect">
            <a:avLst/>
          </a:prstGeom>
          <a:noFill/>
        </p:spPr>
        <p:txBody>
          <a:bodyPr wrap="none" rtlCol="0" anchor="t">
            <a:spAutoFit/>
          </a:bodyPr>
          <a:lstStyle/>
          <a:p>
            <a:r>
              <a:rPr lang="en-US" altLang="id-ID" sz="4000" b="1" dirty="0">
                <a:solidFill>
                  <a:srgbClr val="0070C0"/>
                </a:solidFill>
                <a:latin typeface="Candara" panose="020E0502030303020204" pitchFamily="34" charset="0"/>
                <a:cs typeface="Segoe UI" panose="020B0502040204020203" pitchFamily="34" charset="0"/>
                <a:sym typeface="+mn-ea"/>
              </a:rPr>
              <a:t>AI, ML dan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endParaRPr lang="en-US" altLang="id-ID" sz="4000" b="1" dirty="0">
              <a:solidFill>
                <a:srgbClr val="0070C0"/>
              </a:solidFill>
              <a:latin typeface="Candara" panose="020E0502030303020204" pitchFamily="34" charset="0"/>
              <a:cs typeface="Segoe UI" panose="020B0502040204020203" pitchFamily="34" charset="0"/>
              <a:sym typeface="+mn-ea"/>
            </a:endParaRPr>
          </a:p>
        </p:txBody>
      </p:sp>
      <p:sp>
        <p:nvSpPr>
          <p:cNvPr id="2" name="AutoShape 4">
            <a:extLst>
              <a:ext uri="{FF2B5EF4-FFF2-40B4-BE49-F238E27FC236}">
                <a16:creationId xmlns:a16="http://schemas.microsoft.com/office/drawing/2014/main" id="{48C37421-C454-4512-85F2-2B0350999E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D1AC3C0A-E616-445F-8A4D-65F29E0BD1FE}"/>
              </a:ext>
            </a:extLst>
          </p:cNvPr>
          <p:cNvSpPr txBox="1"/>
          <p:nvPr/>
        </p:nvSpPr>
        <p:spPr>
          <a:xfrm>
            <a:off x="8182374" y="1996350"/>
            <a:ext cx="3766689" cy="3170099"/>
          </a:xfrm>
          <a:prstGeom prst="rect">
            <a:avLst/>
          </a:prstGeom>
          <a:noFill/>
        </p:spPr>
        <p:txBody>
          <a:bodyPr wrap="square">
            <a:spAutoFit/>
          </a:bodyPr>
          <a:lstStyle/>
          <a:p>
            <a:pPr algn="ctr"/>
            <a:r>
              <a:rPr lang="en-US" sz="4000" b="1" dirty="0">
                <a:latin typeface="+mj-lt"/>
              </a:rPr>
              <a:t>Deep Learning </a:t>
            </a:r>
            <a:r>
              <a:rPr lang="en-US" sz="4000" dirty="0">
                <a:latin typeface="+mj-lt"/>
              </a:rPr>
              <a:t>is a branch of ML which deals with </a:t>
            </a:r>
            <a:r>
              <a:rPr lang="en-US" sz="4000" i="1" dirty="0">
                <a:latin typeface="+mj-lt"/>
              </a:rPr>
              <a:t>deeply layered network</a:t>
            </a:r>
          </a:p>
        </p:txBody>
      </p:sp>
      <p:pic>
        <p:nvPicPr>
          <p:cNvPr id="1026" name="Picture 2">
            <a:extLst>
              <a:ext uri="{FF2B5EF4-FFF2-40B4-BE49-F238E27FC236}">
                <a16:creationId xmlns:a16="http://schemas.microsoft.com/office/drawing/2014/main" id="{4E148394-9B4E-4C70-B417-AB6D8D9D1543}"/>
              </a:ext>
            </a:extLst>
          </p:cNvPr>
          <p:cNvPicPr>
            <a:picLocks noChangeAspect="1" noChangeArrowheads="1"/>
          </p:cNvPicPr>
          <p:nvPr/>
        </p:nvPicPr>
        <p:blipFill rotWithShape="1">
          <a:blip r:embed="rId4">
            <a:clrChange>
              <a:clrFrom>
                <a:srgbClr val="FAFAFA"/>
              </a:clrFrom>
              <a:clrTo>
                <a:srgbClr val="FAFAFA">
                  <a:alpha val="0"/>
                </a:srgbClr>
              </a:clrTo>
            </a:clrChange>
            <a:extLst>
              <a:ext uri="{28A0092B-C50C-407E-A947-70E740481C1C}">
                <a14:useLocalDpi xmlns:a14="http://schemas.microsoft.com/office/drawing/2010/main" val="0"/>
              </a:ext>
            </a:extLst>
          </a:blip>
          <a:srcRect t="14561" b="12972"/>
          <a:stretch/>
        </p:blipFill>
        <p:spPr bwMode="auto">
          <a:xfrm>
            <a:off x="0" y="896816"/>
            <a:ext cx="8182374" cy="592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72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6096000" y="220582"/>
            <a:ext cx="5808000" cy="707886"/>
          </a:xfrm>
          <a:prstGeom prst="rect">
            <a:avLst/>
          </a:prstGeom>
          <a:noFill/>
        </p:spPr>
        <p:txBody>
          <a:bodyPr wrap="none" rtlCol="0" anchor="t">
            <a:spAutoFit/>
          </a:bodyPr>
          <a:lstStyle/>
          <a:p>
            <a:r>
              <a:rPr lang="en-US" altLang="id-ID" sz="4000" b="1" dirty="0">
                <a:solidFill>
                  <a:srgbClr val="0070C0"/>
                </a:solidFill>
                <a:latin typeface="Candara" panose="020E0502030303020204" pitchFamily="34" charset="0"/>
                <a:cs typeface="Segoe UI" panose="020B0502040204020203" pitchFamily="34" charset="0"/>
                <a:sym typeface="+mn-ea"/>
              </a:rPr>
              <a:t>AI, ML dan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endParaRPr lang="en-US" altLang="id-ID" sz="4000" b="1" dirty="0">
              <a:solidFill>
                <a:srgbClr val="0070C0"/>
              </a:solidFill>
              <a:latin typeface="Candara" panose="020E0502030303020204" pitchFamily="34" charset="0"/>
              <a:cs typeface="Segoe UI" panose="020B0502040204020203" pitchFamily="34" charset="0"/>
              <a:sym typeface="+mn-ea"/>
            </a:endParaRPr>
          </a:p>
        </p:txBody>
      </p:sp>
      <p:sp>
        <p:nvSpPr>
          <p:cNvPr id="2" name="AutoShape 4">
            <a:extLst>
              <a:ext uri="{FF2B5EF4-FFF2-40B4-BE49-F238E27FC236}">
                <a16:creationId xmlns:a16="http://schemas.microsoft.com/office/drawing/2014/main" id="{48C37421-C454-4512-85F2-2B0350999E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D1AC3C0A-E616-445F-8A4D-65F29E0BD1FE}"/>
              </a:ext>
            </a:extLst>
          </p:cNvPr>
          <p:cNvSpPr txBox="1"/>
          <p:nvPr/>
        </p:nvSpPr>
        <p:spPr>
          <a:xfrm>
            <a:off x="8182374" y="1996350"/>
            <a:ext cx="3766689" cy="3170099"/>
          </a:xfrm>
          <a:prstGeom prst="rect">
            <a:avLst/>
          </a:prstGeom>
          <a:noFill/>
        </p:spPr>
        <p:txBody>
          <a:bodyPr wrap="square">
            <a:spAutoFit/>
          </a:bodyPr>
          <a:lstStyle/>
          <a:p>
            <a:pPr algn="ctr"/>
            <a:r>
              <a:rPr lang="en-US" sz="4000" b="1" dirty="0">
                <a:latin typeface="+mj-lt"/>
              </a:rPr>
              <a:t>Deep Learning </a:t>
            </a:r>
            <a:r>
              <a:rPr lang="en-US" sz="4000" dirty="0">
                <a:latin typeface="+mj-lt"/>
              </a:rPr>
              <a:t>is a branch of ML which deals with </a:t>
            </a:r>
            <a:r>
              <a:rPr lang="en-US" sz="4000" i="1" dirty="0">
                <a:latin typeface="+mj-lt"/>
              </a:rPr>
              <a:t>deeply layered network</a:t>
            </a:r>
          </a:p>
        </p:txBody>
      </p:sp>
      <p:pic>
        <p:nvPicPr>
          <p:cNvPr id="7" name="Picture 6">
            <a:extLst>
              <a:ext uri="{FF2B5EF4-FFF2-40B4-BE49-F238E27FC236}">
                <a16:creationId xmlns:a16="http://schemas.microsoft.com/office/drawing/2014/main" id="{12825979-185B-404A-B35D-13577E153436}"/>
              </a:ext>
            </a:extLst>
          </p:cNvPr>
          <p:cNvPicPr>
            <a:picLocks noChangeAspect="1"/>
          </p:cNvPicPr>
          <p:nvPr/>
        </p:nvPicPr>
        <p:blipFill>
          <a:blip r:embed="rId4"/>
          <a:stretch>
            <a:fillRect/>
          </a:stretch>
        </p:blipFill>
        <p:spPr>
          <a:xfrm>
            <a:off x="0" y="117494"/>
            <a:ext cx="12192000" cy="6766241"/>
          </a:xfrm>
          <a:prstGeom prst="rect">
            <a:avLst/>
          </a:prstGeom>
        </p:spPr>
      </p:pic>
    </p:spTree>
    <p:extLst>
      <p:ext uri="{BB962C8B-B14F-4D97-AF65-F5344CB8AC3E}">
        <p14:creationId xmlns:p14="http://schemas.microsoft.com/office/powerpoint/2010/main" val="474673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AED2E9A7-8218-44C8-AC1F-4FC22477CDC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18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6096000" y="220582"/>
            <a:ext cx="5808000" cy="707886"/>
          </a:xfrm>
          <a:prstGeom prst="rect">
            <a:avLst/>
          </a:prstGeom>
          <a:noFill/>
        </p:spPr>
        <p:txBody>
          <a:bodyPr wrap="none" rtlCol="0" anchor="t">
            <a:spAutoFit/>
          </a:bodyPr>
          <a:lstStyle/>
          <a:p>
            <a:r>
              <a:rPr lang="en-US" altLang="id-ID" sz="4000" b="1" dirty="0">
                <a:solidFill>
                  <a:srgbClr val="0070C0"/>
                </a:solidFill>
                <a:latin typeface="Candara" panose="020E0502030303020204" pitchFamily="34" charset="0"/>
                <a:cs typeface="Segoe UI" panose="020B0502040204020203" pitchFamily="34" charset="0"/>
                <a:sym typeface="+mn-ea"/>
              </a:rPr>
              <a:t>AI, ML dan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endParaRPr lang="en-US" altLang="id-ID" sz="4000" b="1" dirty="0">
              <a:solidFill>
                <a:srgbClr val="0070C0"/>
              </a:solidFill>
              <a:latin typeface="Candara" panose="020E0502030303020204" pitchFamily="34" charset="0"/>
              <a:cs typeface="Segoe UI" panose="020B0502040204020203" pitchFamily="34" charset="0"/>
              <a:sym typeface="+mn-ea"/>
            </a:endParaRPr>
          </a:p>
        </p:txBody>
      </p:sp>
      <p:sp>
        <p:nvSpPr>
          <p:cNvPr id="2" name="AutoShape 4">
            <a:extLst>
              <a:ext uri="{FF2B5EF4-FFF2-40B4-BE49-F238E27FC236}">
                <a16:creationId xmlns:a16="http://schemas.microsoft.com/office/drawing/2014/main" id="{48C37421-C454-4512-85F2-2B0350999E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a:extLst>
              <a:ext uri="{FF2B5EF4-FFF2-40B4-BE49-F238E27FC236}">
                <a16:creationId xmlns:a16="http://schemas.microsoft.com/office/drawing/2014/main" id="{70F46BFE-F86D-458D-B14E-87D3E3A065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226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43509" y="399561"/>
            <a:ext cx="5808000" cy="707886"/>
          </a:xfrm>
          <a:prstGeom prst="rect">
            <a:avLst/>
          </a:prstGeom>
          <a:noFill/>
        </p:spPr>
        <p:txBody>
          <a:bodyPr wrap="none" rtlCol="0" anchor="t">
            <a:spAutoFit/>
          </a:bodyPr>
          <a:lstStyle/>
          <a:p>
            <a:r>
              <a:rPr lang="en-US" altLang="id-ID" sz="4000" b="1" dirty="0">
                <a:solidFill>
                  <a:srgbClr val="0070C0"/>
                </a:solidFill>
                <a:latin typeface="Candara" panose="020E0502030303020204" pitchFamily="34" charset="0"/>
                <a:cs typeface="Segoe UI" panose="020B0502040204020203" pitchFamily="34" charset="0"/>
                <a:sym typeface="+mn-ea"/>
              </a:rPr>
              <a:t>AI, ML dan </a:t>
            </a:r>
            <a:r>
              <a:rPr lang="en-US" altLang="id-ID" sz="4000" b="1" dirty="0">
                <a:solidFill>
                  <a:srgbClr val="00B050"/>
                </a:solidFill>
                <a:latin typeface="Candara" panose="020E0502030303020204" pitchFamily="34" charset="0"/>
                <a:cs typeface="Segoe UI" panose="020B0502040204020203" pitchFamily="34" charset="0"/>
                <a:sym typeface="+mn-ea"/>
              </a:rPr>
              <a:t>Deep Learning</a:t>
            </a:r>
            <a:endParaRPr lang="en-US" altLang="id-ID" sz="4000" b="1" dirty="0">
              <a:solidFill>
                <a:srgbClr val="0070C0"/>
              </a:solidFill>
              <a:latin typeface="Candara" panose="020E0502030303020204" pitchFamily="34" charset="0"/>
              <a:cs typeface="Segoe UI" panose="020B0502040204020203" pitchFamily="34" charset="0"/>
              <a:sym typeface="+mn-ea"/>
            </a:endParaRPr>
          </a:p>
        </p:txBody>
      </p:sp>
      <p:sp>
        <p:nvSpPr>
          <p:cNvPr id="8" name="TextBox 7">
            <a:extLst>
              <a:ext uri="{FF2B5EF4-FFF2-40B4-BE49-F238E27FC236}">
                <a16:creationId xmlns:a16="http://schemas.microsoft.com/office/drawing/2014/main" id="{D1AC3C0A-E616-445F-8A4D-65F29E0BD1FE}"/>
              </a:ext>
            </a:extLst>
          </p:cNvPr>
          <p:cNvSpPr txBox="1"/>
          <p:nvPr/>
        </p:nvSpPr>
        <p:spPr>
          <a:xfrm>
            <a:off x="571001" y="3537849"/>
            <a:ext cx="3766689" cy="3170099"/>
          </a:xfrm>
          <a:prstGeom prst="rect">
            <a:avLst/>
          </a:prstGeom>
          <a:noFill/>
        </p:spPr>
        <p:txBody>
          <a:bodyPr wrap="square">
            <a:spAutoFit/>
          </a:bodyPr>
          <a:lstStyle/>
          <a:p>
            <a:pPr algn="ctr"/>
            <a:r>
              <a:rPr lang="en-US" sz="4000" b="1" dirty="0">
                <a:latin typeface="+mj-lt"/>
              </a:rPr>
              <a:t>Deep Learning </a:t>
            </a:r>
            <a:r>
              <a:rPr lang="en-US" sz="4000" dirty="0">
                <a:latin typeface="+mj-lt"/>
              </a:rPr>
              <a:t>is a branch of ML which deals with </a:t>
            </a:r>
            <a:r>
              <a:rPr lang="en-US" sz="4000" i="1" dirty="0">
                <a:latin typeface="+mj-lt"/>
              </a:rPr>
              <a:t>deeply layered network</a:t>
            </a:r>
          </a:p>
        </p:txBody>
      </p:sp>
      <p:pic>
        <p:nvPicPr>
          <p:cNvPr id="5122" name="Picture 2" descr="Machine vs deep learning">
            <a:extLst>
              <a:ext uri="{FF2B5EF4-FFF2-40B4-BE49-F238E27FC236}">
                <a16:creationId xmlns:a16="http://schemas.microsoft.com/office/drawing/2014/main" id="{B42A8DDD-298C-424E-8EA2-DA59FE4F74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102"/>
          <a:stretch/>
        </p:blipFill>
        <p:spPr bwMode="auto">
          <a:xfrm>
            <a:off x="0" y="555674"/>
            <a:ext cx="12192000" cy="6302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
            <a:extLst>
              <a:ext uri="{FF2B5EF4-FFF2-40B4-BE49-F238E27FC236}">
                <a16:creationId xmlns:a16="http://schemas.microsoft.com/office/drawing/2014/main" id="{07BA0D7D-34ED-4AE6-A244-D58DAF08216E}"/>
              </a:ext>
            </a:extLst>
          </p:cNvPr>
          <p:cNvSpPr txBox="1"/>
          <p:nvPr/>
        </p:nvSpPr>
        <p:spPr>
          <a:xfrm>
            <a:off x="2103561" y="249509"/>
            <a:ext cx="7984878" cy="707886"/>
          </a:xfrm>
          <a:prstGeom prst="rect">
            <a:avLst/>
          </a:prstGeom>
          <a:noFill/>
        </p:spPr>
        <p:txBody>
          <a:bodyPr wrap="none" rtlCol="0" anchor="t">
            <a:spAutoFit/>
          </a:bodyPr>
          <a:lstStyle/>
          <a:p>
            <a:r>
              <a:rPr lang="en-US" altLang="id-ID" sz="4000" b="1" dirty="0">
                <a:solidFill>
                  <a:srgbClr val="0070C0"/>
                </a:solidFill>
                <a:latin typeface="Candara" panose="020E0502030303020204" pitchFamily="34" charset="0"/>
                <a:cs typeface="Segoe UI" panose="020B0502040204020203" pitchFamily="34" charset="0"/>
                <a:sym typeface="+mn-ea"/>
              </a:rPr>
              <a:t>Deep Learning vs </a:t>
            </a:r>
            <a:r>
              <a:rPr lang="en-US" altLang="id-ID" sz="4000" b="1" dirty="0">
                <a:solidFill>
                  <a:srgbClr val="00B050"/>
                </a:solidFill>
                <a:latin typeface="Candara" panose="020E0502030303020204" pitchFamily="34" charset="0"/>
                <a:cs typeface="Segoe UI" panose="020B0502040204020203" pitchFamily="34" charset="0"/>
                <a:sym typeface="+mn-ea"/>
              </a:rPr>
              <a:t>Machine Learning</a:t>
            </a:r>
            <a:endParaRPr lang="en-US" altLang="id-ID" sz="4000" b="1" dirty="0">
              <a:solidFill>
                <a:srgbClr val="0070C0"/>
              </a:solidFill>
              <a:latin typeface="Candara" panose="020E0502030303020204" pitchFamily="34" charset="0"/>
              <a:cs typeface="Segoe UI" panose="020B0502040204020203" pitchFamily="34" charset="0"/>
              <a:sym typeface="+mn-ea"/>
            </a:endParaRPr>
          </a:p>
        </p:txBody>
      </p:sp>
    </p:spTree>
    <p:extLst>
      <p:ext uri="{BB962C8B-B14F-4D97-AF65-F5344CB8AC3E}">
        <p14:creationId xmlns:p14="http://schemas.microsoft.com/office/powerpoint/2010/main" val="307643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
      <a:majorFont>
        <a:latin typeface="Candara"/>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10591</TotalTime>
  <Words>1193</Words>
  <Application>Microsoft Office PowerPoint</Application>
  <PresentationFormat>Widescreen</PresentationFormat>
  <Paragraphs>195</Paragraphs>
  <Slides>47</Slides>
  <Notes>44</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Arial</vt:lpstr>
      <vt:lpstr>Calibri</vt:lpstr>
      <vt:lpstr>Calibri Light</vt:lpstr>
      <vt:lpstr>Cambria Math</vt:lpstr>
      <vt:lpstr>Candara</vt:lpstr>
      <vt:lpstr>Gama-Sans</vt:lpstr>
      <vt:lpstr>Georgia</vt:lpstr>
      <vt:lpstr>Segoe UI Light</vt:lpstr>
      <vt:lpstr>Office Theme</vt:lpstr>
      <vt:lpstr>Office Theme</vt:lpstr>
      <vt:lpstr>Deep Learning:  Konsep dan Aplikasi Geospasial</vt:lpstr>
      <vt:lpstr>Deep Learning: Konsep dan Aplikasi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Python pada Ekosistem ArcGIS</dc:title>
  <dc:creator>Dany Laksono</dc:creator>
  <cp:lastModifiedBy>Dany Puguh Laksono</cp:lastModifiedBy>
  <cp:revision>363</cp:revision>
  <dcterms:created xsi:type="dcterms:W3CDTF">2020-08-30T21:29:39Z</dcterms:created>
  <dcterms:modified xsi:type="dcterms:W3CDTF">2021-02-27T03:17:43Z</dcterms:modified>
</cp:coreProperties>
</file>